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8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1" r:id="rId5"/>
    <p:sldMasterId id="2147483697" r:id="rId6"/>
    <p:sldMasterId id="2147483704" r:id="rId7"/>
    <p:sldMasterId id="2147483781" r:id="rId8"/>
    <p:sldMasterId id="2147483799" r:id="rId9"/>
    <p:sldMasterId id="2147483817" r:id="rId10"/>
    <p:sldMasterId id="2147483835" r:id="rId11"/>
  </p:sldMasterIdLst>
  <p:notesMasterIdLst>
    <p:notesMasterId r:id="rId46"/>
  </p:notesMasterIdLst>
  <p:sldIdLst>
    <p:sldId id="882" r:id="rId12"/>
    <p:sldId id="887" r:id="rId13"/>
    <p:sldId id="884" r:id="rId14"/>
    <p:sldId id="885" r:id="rId15"/>
    <p:sldId id="886" r:id="rId16"/>
    <p:sldId id="385" r:id="rId17"/>
    <p:sldId id="393" r:id="rId18"/>
    <p:sldId id="811" r:id="rId19"/>
    <p:sldId id="812" r:id="rId20"/>
    <p:sldId id="962" r:id="rId21"/>
    <p:sldId id="891" r:id="rId22"/>
    <p:sldId id="892" r:id="rId23"/>
    <p:sldId id="815" r:id="rId24"/>
    <p:sldId id="956" r:id="rId25"/>
    <p:sldId id="957" r:id="rId26"/>
    <p:sldId id="958" r:id="rId27"/>
    <p:sldId id="960" r:id="rId28"/>
    <p:sldId id="961" r:id="rId29"/>
    <p:sldId id="826" r:id="rId30"/>
    <p:sldId id="827" r:id="rId31"/>
    <p:sldId id="828" r:id="rId32"/>
    <p:sldId id="830" r:id="rId33"/>
    <p:sldId id="831" r:id="rId34"/>
    <p:sldId id="833" r:id="rId35"/>
    <p:sldId id="835" r:id="rId36"/>
    <p:sldId id="836" r:id="rId37"/>
    <p:sldId id="837" r:id="rId38"/>
    <p:sldId id="838" r:id="rId39"/>
    <p:sldId id="839" r:id="rId40"/>
    <p:sldId id="841" r:id="rId41"/>
    <p:sldId id="843" r:id="rId42"/>
    <p:sldId id="844" r:id="rId43"/>
    <p:sldId id="845" r:id="rId44"/>
    <p:sldId id="847" r:id="rId45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3">
          <p15:clr>
            <a:srgbClr val="A4A3A4"/>
          </p15:clr>
        </p15:guide>
        <p15:guide id="2" pos="2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684" y="96"/>
      </p:cViewPr>
      <p:guideLst>
        <p:guide orient="horz" pos="1523"/>
        <p:guide pos="2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8A2C2F-4181-4598-97E5-8E1A4EA76E18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</dgm:pt>
    <dgm:pt modelId="{3198B272-677B-4F77-A141-E80BE52B533E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类型</a:t>
          </a:r>
          <a:endParaRPr lang="zh-CN" altLang="en-US" sz="2400" b="1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AC4472D1-DA24-4F5C-9045-46DAD8891887}" type="parTrans" cxnId="{B6FAC5BB-35BF-42F3-9613-365979E155F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890F5E43-549E-47E6-B609-95F0FC85245E}" type="sibTrans" cxnId="{B6FAC5BB-35BF-42F3-9613-365979E155FB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BA6F45E-4FAA-415F-BD00-F6888D7C74FA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altLang="zh-CN" sz="2400" b="1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技术管理水平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b="1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528C1A95-5888-4F0D-A1EC-30033A98C8A6}" type="parTrans" cxnId="{3CB1D426-3634-4672-91E1-02BF1015B9DD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A01F137-3A0C-46DD-9FD1-B87A449C3D59}" type="sibTrans" cxnId="{3CB1D426-3634-4672-91E1-02BF1015B9DD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484F018-C6A2-4562-9FAB-B1E05665343E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规模</a:t>
          </a:r>
          <a:endParaRPr lang="zh-CN" altLang="en-US" sz="2400" b="1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gm:t>
    </dgm:pt>
    <dgm:pt modelId="{5F521D73-D4CA-4416-A29F-D96824FB9F41}" type="parTrans" cxnId="{C8CA3656-0248-4340-B285-53ECC43A41E3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3E762AEE-B262-4D98-B9FC-747A8F8E585C}" type="sibTrans" cxnId="{C8CA3656-0248-4340-B285-53ECC43A41E3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1C7698F-2051-4552-980E-519FDF92C95B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工艺</a:t>
          </a:r>
        </a:p>
      </dgm:t>
    </dgm:pt>
    <dgm:pt modelId="{41209522-2C07-41AA-8851-30C1455A9E37}" type="parTrans" cxnId="{5C5E27D3-FA6E-4F39-947A-D367E21E8CB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36BC610-AD0F-4277-863B-FEF290E70D9E}" type="sibTrans" cxnId="{5C5E27D3-FA6E-4F39-947A-D367E21E8CB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BAD4137C-F525-4F73-B157-F408C4997A82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8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专业化与协作化水平</a:t>
          </a:r>
        </a:p>
      </dgm:t>
    </dgm:pt>
    <dgm:pt modelId="{D44892AA-3D45-475B-8F37-AECBD89E8D98}" type="parTrans" cxnId="{DD4F6173-7FC3-44EC-958F-8A9D30692AF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D503DA3-7389-4CA5-8DF7-F79F3F09A420}" type="sibTrans" cxnId="{DD4F6173-7FC3-44EC-958F-8A9D30692AF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F50BE53-4BD2-41C0-B885-780A1FB3B022}" type="pres">
      <dgm:prSet presAssocID="{098A2C2F-4181-4598-97E5-8E1A4EA76E18}" presName="Name0" presStyleCnt="0">
        <dgm:presLayoutVars>
          <dgm:dir/>
          <dgm:resizeHandles val="exact"/>
        </dgm:presLayoutVars>
      </dgm:prSet>
      <dgm:spPr/>
    </dgm:pt>
    <dgm:pt modelId="{BA74EB33-5CBB-46B1-9637-30860ADE9BBF}" type="pres">
      <dgm:prSet presAssocID="{3198B272-677B-4F77-A141-E80BE52B533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C43F28-44FE-4358-95DB-4E3B48910ED8}" type="pres">
      <dgm:prSet presAssocID="{890F5E43-549E-47E6-B609-95F0FC85245E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B987EB0C-9E57-4DA4-A897-8783D70D2827}" type="pres">
      <dgm:prSet presAssocID="{890F5E43-549E-47E6-B609-95F0FC85245E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EFA96906-17FF-4B93-A2F6-B850B8EC6C13}" type="pres">
      <dgm:prSet presAssocID="{2484F018-C6A2-4562-9FAB-B1E05665343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63F562-61E0-4CF9-90DC-A3F5CE10E69D}" type="pres">
      <dgm:prSet presAssocID="{3E762AEE-B262-4D98-B9FC-747A8F8E585C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A6B2EA63-35A8-4C77-843A-7EC16E37B91E}" type="pres">
      <dgm:prSet presAssocID="{3E762AEE-B262-4D98-B9FC-747A8F8E585C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701FF994-5D81-408E-98B3-96B2AC52EE6E}" type="pres">
      <dgm:prSet presAssocID="{21C7698F-2051-4552-980E-519FDF92C95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D691BF-1DB3-4512-B30E-E080D1879B53}" type="pres">
      <dgm:prSet presAssocID="{D36BC610-AD0F-4277-863B-FEF290E70D9E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0C306728-374D-44A0-85EF-8B82856B4FC5}" type="pres">
      <dgm:prSet presAssocID="{D36BC610-AD0F-4277-863B-FEF290E70D9E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3B98673D-19E6-4DA4-8FC2-046449C98D72}" type="pres">
      <dgm:prSet presAssocID="{BAD4137C-F525-4F73-B157-F408C4997A82}" presName="node" presStyleLbl="node1" presStyleIdx="3" presStyleCnt="5" custScaleX="1885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2EAE7F2-2D75-44F4-9718-D173E8CEDE11}" type="pres">
      <dgm:prSet presAssocID="{4D503DA3-7389-4CA5-8DF7-F79F3F09A420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978964FE-D006-4B3B-B208-61558824625A}" type="pres">
      <dgm:prSet presAssocID="{4D503DA3-7389-4CA5-8DF7-F79F3F09A420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  <dgm:pt modelId="{09A74E61-3678-4956-9443-46301150A659}" type="pres">
      <dgm:prSet presAssocID="{9BA6F45E-4FAA-415F-BD00-F6888D7C74FA}" presName="node" presStyleLbl="node1" presStyleIdx="4" presStyleCnt="5" custScaleX="101455" custLinFactNeighborX="-39395" custLinFactNeighborY="197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7939CF9-4A76-48EE-B9F4-EC626A877B95}" type="presOf" srcId="{D36BC610-AD0F-4277-863B-FEF290E70D9E}" destId="{0C306728-374D-44A0-85EF-8B82856B4FC5}" srcOrd="1" destOrd="0" presId="urn:microsoft.com/office/officeart/2005/8/layout/process1"/>
    <dgm:cxn modelId="{9E1CBA41-5C0D-4F5B-BE2D-F448A45CDB04}" type="presOf" srcId="{890F5E43-549E-47E6-B609-95F0FC85245E}" destId="{71C43F28-44FE-4358-95DB-4E3B48910ED8}" srcOrd="0" destOrd="0" presId="urn:microsoft.com/office/officeart/2005/8/layout/process1"/>
    <dgm:cxn modelId="{C8CA3656-0248-4340-B285-53ECC43A41E3}" srcId="{098A2C2F-4181-4598-97E5-8E1A4EA76E18}" destId="{2484F018-C6A2-4562-9FAB-B1E05665343E}" srcOrd="1" destOrd="0" parTransId="{5F521D73-D4CA-4416-A29F-D96824FB9F41}" sibTransId="{3E762AEE-B262-4D98-B9FC-747A8F8E585C}"/>
    <dgm:cxn modelId="{6C773E2C-8135-4645-AB09-CE7A277FC90D}" type="presOf" srcId="{3198B272-677B-4F77-A141-E80BE52B533E}" destId="{BA74EB33-5CBB-46B1-9637-30860ADE9BBF}" srcOrd="0" destOrd="0" presId="urn:microsoft.com/office/officeart/2005/8/layout/process1"/>
    <dgm:cxn modelId="{CC575907-4F69-4851-AC0D-0EC651581740}" type="presOf" srcId="{2484F018-C6A2-4562-9FAB-B1E05665343E}" destId="{EFA96906-17FF-4B93-A2F6-B850B8EC6C13}" srcOrd="0" destOrd="0" presId="urn:microsoft.com/office/officeart/2005/8/layout/process1"/>
    <dgm:cxn modelId="{AC4EDB2F-A035-4A8E-8176-17DFED0BEA8D}" type="presOf" srcId="{890F5E43-549E-47E6-B609-95F0FC85245E}" destId="{B987EB0C-9E57-4DA4-A897-8783D70D2827}" srcOrd="1" destOrd="0" presId="urn:microsoft.com/office/officeart/2005/8/layout/process1"/>
    <dgm:cxn modelId="{B0F8CE16-4F36-4AFC-94B6-783E6B93F196}" type="presOf" srcId="{3E762AEE-B262-4D98-B9FC-747A8F8E585C}" destId="{A6B2EA63-35A8-4C77-843A-7EC16E37B91E}" srcOrd="1" destOrd="0" presId="urn:microsoft.com/office/officeart/2005/8/layout/process1"/>
    <dgm:cxn modelId="{586D8D04-1941-4D28-B274-71D28AA53F34}" type="presOf" srcId="{098A2C2F-4181-4598-97E5-8E1A4EA76E18}" destId="{5F50BE53-4BD2-41C0-B885-780A1FB3B022}" srcOrd="0" destOrd="0" presId="urn:microsoft.com/office/officeart/2005/8/layout/process1"/>
    <dgm:cxn modelId="{3CB1D426-3634-4672-91E1-02BF1015B9DD}" srcId="{098A2C2F-4181-4598-97E5-8E1A4EA76E18}" destId="{9BA6F45E-4FAA-415F-BD00-F6888D7C74FA}" srcOrd="4" destOrd="0" parTransId="{528C1A95-5888-4F0D-A1EC-30033A98C8A6}" sibTransId="{DA01F137-3A0C-46DD-9FD1-B87A449C3D59}"/>
    <dgm:cxn modelId="{DD4F6173-7FC3-44EC-958F-8A9D30692AF9}" srcId="{098A2C2F-4181-4598-97E5-8E1A4EA76E18}" destId="{BAD4137C-F525-4F73-B157-F408C4997A82}" srcOrd="3" destOrd="0" parTransId="{D44892AA-3D45-475B-8F37-AECBD89E8D98}" sibTransId="{4D503DA3-7389-4CA5-8DF7-F79F3F09A420}"/>
    <dgm:cxn modelId="{9D1C5987-192B-4DBA-885B-A9EBE0BFFDA1}" type="presOf" srcId="{4D503DA3-7389-4CA5-8DF7-F79F3F09A420}" destId="{978964FE-D006-4B3B-B208-61558824625A}" srcOrd="1" destOrd="0" presId="urn:microsoft.com/office/officeart/2005/8/layout/process1"/>
    <dgm:cxn modelId="{72EB7203-3079-4793-B971-730C93659437}" type="presOf" srcId="{4D503DA3-7389-4CA5-8DF7-F79F3F09A420}" destId="{92EAE7F2-2D75-44F4-9718-D173E8CEDE11}" srcOrd="0" destOrd="0" presId="urn:microsoft.com/office/officeart/2005/8/layout/process1"/>
    <dgm:cxn modelId="{0FADA1C7-F527-4C95-A735-F9F74913F345}" type="presOf" srcId="{BAD4137C-F525-4F73-B157-F408C4997A82}" destId="{3B98673D-19E6-4DA4-8FC2-046449C98D72}" srcOrd="0" destOrd="0" presId="urn:microsoft.com/office/officeart/2005/8/layout/process1"/>
    <dgm:cxn modelId="{FF23BDBF-A261-488C-89DB-667CF8A7D6EF}" type="presOf" srcId="{3E762AEE-B262-4D98-B9FC-747A8F8E585C}" destId="{6663F562-61E0-4CF9-90DC-A3F5CE10E69D}" srcOrd="0" destOrd="0" presId="urn:microsoft.com/office/officeart/2005/8/layout/process1"/>
    <dgm:cxn modelId="{9870ADEA-4436-430B-A9A7-204303002CDF}" type="presOf" srcId="{D36BC610-AD0F-4277-863B-FEF290E70D9E}" destId="{95D691BF-1DB3-4512-B30E-E080D1879B53}" srcOrd="0" destOrd="0" presId="urn:microsoft.com/office/officeart/2005/8/layout/process1"/>
    <dgm:cxn modelId="{10840E28-6295-4674-9522-1953CE72D191}" type="presOf" srcId="{9BA6F45E-4FAA-415F-BD00-F6888D7C74FA}" destId="{09A74E61-3678-4956-9443-46301150A659}" srcOrd="0" destOrd="0" presId="urn:microsoft.com/office/officeart/2005/8/layout/process1"/>
    <dgm:cxn modelId="{B6FAC5BB-35BF-42F3-9613-365979E155FB}" srcId="{098A2C2F-4181-4598-97E5-8E1A4EA76E18}" destId="{3198B272-677B-4F77-A141-E80BE52B533E}" srcOrd="0" destOrd="0" parTransId="{AC4472D1-DA24-4F5C-9045-46DAD8891887}" sibTransId="{890F5E43-549E-47E6-B609-95F0FC85245E}"/>
    <dgm:cxn modelId="{5C5E27D3-FA6E-4F39-947A-D367E21E8CBF}" srcId="{098A2C2F-4181-4598-97E5-8E1A4EA76E18}" destId="{21C7698F-2051-4552-980E-519FDF92C95B}" srcOrd="2" destOrd="0" parTransId="{41209522-2C07-41AA-8851-30C1455A9E37}" sibTransId="{D36BC610-AD0F-4277-863B-FEF290E70D9E}"/>
    <dgm:cxn modelId="{687C1D7E-08D4-44A8-B70B-396B0533EAA2}" type="presOf" srcId="{21C7698F-2051-4552-980E-519FDF92C95B}" destId="{701FF994-5D81-408E-98B3-96B2AC52EE6E}" srcOrd="0" destOrd="0" presId="urn:microsoft.com/office/officeart/2005/8/layout/process1"/>
    <dgm:cxn modelId="{AD9BEF71-DBB4-4116-B448-E02C6189F588}" type="presParOf" srcId="{5F50BE53-4BD2-41C0-B885-780A1FB3B022}" destId="{BA74EB33-5CBB-46B1-9637-30860ADE9BBF}" srcOrd="0" destOrd="0" presId="urn:microsoft.com/office/officeart/2005/8/layout/process1"/>
    <dgm:cxn modelId="{FA15EF9C-770E-40C6-921D-80062324E8F1}" type="presParOf" srcId="{5F50BE53-4BD2-41C0-B885-780A1FB3B022}" destId="{71C43F28-44FE-4358-95DB-4E3B48910ED8}" srcOrd="1" destOrd="0" presId="urn:microsoft.com/office/officeart/2005/8/layout/process1"/>
    <dgm:cxn modelId="{F67D8D71-786A-4A50-A5A1-19648689B5DA}" type="presParOf" srcId="{71C43F28-44FE-4358-95DB-4E3B48910ED8}" destId="{B987EB0C-9E57-4DA4-A897-8783D70D2827}" srcOrd="0" destOrd="0" presId="urn:microsoft.com/office/officeart/2005/8/layout/process1"/>
    <dgm:cxn modelId="{151D90D2-176C-4D01-8840-1426AFF1F188}" type="presParOf" srcId="{5F50BE53-4BD2-41C0-B885-780A1FB3B022}" destId="{EFA96906-17FF-4B93-A2F6-B850B8EC6C13}" srcOrd="2" destOrd="0" presId="urn:microsoft.com/office/officeart/2005/8/layout/process1"/>
    <dgm:cxn modelId="{E053C967-3E71-4549-A453-F84A29FA2381}" type="presParOf" srcId="{5F50BE53-4BD2-41C0-B885-780A1FB3B022}" destId="{6663F562-61E0-4CF9-90DC-A3F5CE10E69D}" srcOrd="3" destOrd="0" presId="urn:microsoft.com/office/officeart/2005/8/layout/process1"/>
    <dgm:cxn modelId="{D1142747-A469-450B-A571-C3D47BCE5727}" type="presParOf" srcId="{6663F562-61E0-4CF9-90DC-A3F5CE10E69D}" destId="{A6B2EA63-35A8-4C77-843A-7EC16E37B91E}" srcOrd="0" destOrd="0" presId="urn:microsoft.com/office/officeart/2005/8/layout/process1"/>
    <dgm:cxn modelId="{4D749361-2E3E-455F-9F55-F48527B5B86E}" type="presParOf" srcId="{5F50BE53-4BD2-41C0-B885-780A1FB3B022}" destId="{701FF994-5D81-408E-98B3-96B2AC52EE6E}" srcOrd="4" destOrd="0" presId="urn:microsoft.com/office/officeart/2005/8/layout/process1"/>
    <dgm:cxn modelId="{E3E54CDB-75C9-42A2-9432-C11CFBABE6A3}" type="presParOf" srcId="{5F50BE53-4BD2-41C0-B885-780A1FB3B022}" destId="{95D691BF-1DB3-4512-B30E-E080D1879B53}" srcOrd="5" destOrd="0" presId="urn:microsoft.com/office/officeart/2005/8/layout/process1"/>
    <dgm:cxn modelId="{4D33A0C1-58EB-44D3-BD6C-09CE21F7F324}" type="presParOf" srcId="{95D691BF-1DB3-4512-B30E-E080D1879B53}" destId="{0C306728-374D-44A0-85EF-8B82856B4FC5}" srcOrd="0" destOrd="0" presId="urn:microsoft.com/office/officeart/2005/8/layout/process1"/>
    <dgm:cxn modelId="{1B5660CE-FC2C-404A-88FA-72CF4AB8000B}" type="presParOf" srcId="{5F50BE53-4BD2-41C0-B885-780A1FB3B022}" destId="{3B98673D-19E6-4DA4-8FC2-046449C98D72}" srcOrd="6" destOrd="0" presId="urn:microsoft.com/office/officeart/2005/8/layout/process1"/>
    <dgm:cxn modelId="{BD17E0F6-EC6E-4FC2-AA01-AE243A1CE1E5}" type="presParOf" srcId="{5F50BE53-4BD2-41C0-B885-780A1FB3B022}" destId="{92EAE7F2-2D75-44F4-9718-D173E8CEDE11}" srcOrd="7" destOrd="0" presId="urn:microsoft.com/office/officeart/2005/8/layout/process1"/>
    <dgm:cxn modelId="{5929CB9B-A0FD-4BBE-8527-898CBF9D2124}" type="presParOf" srcId="{92EAE7F2-2D75-44F4-9718-D173E8CEDE11}" destId="{978964FE-D006-4B3B-B208-61558824625A}" srcOrd="0" destOrd="0" presId="urn:microsoft.com/office/officeart/2005/8/layout/process1"/>
    <dgm:cxn modelId="{1E13836E-05EF-403F-8860-07074891F7FC}" type="presParOf" srcId="{5F50BE53-4BD2-41C0-B885-780A1FB3B022}" destId="{09A74E61-3678-4956-9443-46301150A659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74EB33-5CBB-46B1-9637-30860ADE9BBF}">
      <dsp:nvSpPr>
        <dsp:cNvPr id="0" name=""/>
        <dsp:cNvSpPr/>
      </dsp:nvSpPr>
      <dsp:spPr>
        <a:xfrm>
          <a:off x="4140" y="0"/>
          <a:ext cx="864887" cy="97210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kern="1200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类型</a:t>
          </a:r>
          <a:endParaRPr lang="zh-CN" altLang="en-US" sz="24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9472" y="25332"/>
        <a:ext cx="814223" cy="921444"/>
      </dsp:txXfrm>
    </dsp:sp>
    <dsp:sp modelId="{71C43F28-44FE-4358-95DB-4E3B48910ED8}">
      <dsp:nvSpPr>
        <dsp:cNvPr id="0" name=""/>
        <dsp:cNvSpPr/>
      </dsp:nvSpPr>
      <dsp:spPr>
        <a:xfrm>
          <a:off x="955516" y="378808"/>
          <a:ext cx="183356" cy="2144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>
            <a:latin typeface="微软雅黑" pitchFamily="34" charset="-122"/>
            <a:ea typeface="微软雅黑" pitchFamily="34" charset="-122"/>
          </a:endParaRPr>
        </a:p>
      </dsp:txBody>
      <dsp:txXfrm>
        <a:off x="955516" y="421706"/>
        <a:ext cx="128349" cy="128695"/>
      </dsp:txXfrm>
    </dsp:sp>
    <dsp:sp modelId="{EFA96906-17FF-4B93-A2F6-B850B8EC6C13}">
      <dsp:nvSpPr>
        <dsp:cNvPr id="0" name=""/>
        <dsp:cNvSpPr/>
      </dsp:nvSpPr>
      <dsp:spPr>
        <a:xfrm>
          <a:off x="1214982" y="0"/>
          <a:ext cx="864887" cy="972108"/>
        </a:xfrm>
        <a:prstGeom prst="roundRect">
          <a:avLst>
            <a:gd name="adj" fmla="val 1000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kern="1200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规模</a:t>
          </a:r>
          <a:endParaRPr lang="zh-CN" altLang="en-US" sz="24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1240314" y="25332"/>
        <a:ext cx="814223" cy="921444"/>
      </dsp:txXfrm>
    </dsp:sp>
    <dsp:sp modelId="{6663F562-61E0-4CF9-90DC-A3F5CE10E69D}">
      <dsp:nvSpPr>
        <dsp:cNvPr id="0" name=""/>
        <dsp:cNvSpPr/>
      </dsp:nvSpPr>
      <dsp:spPr>
        <a:xfrm>
          <a:off x="2166358" y="378808"/>
          <a:ext cx="183356" cy="2144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>
            <a:latin typeface="微软雅黑" pitchFamily="34" charset="-122"/>
            <a:ea typeface="微软雅黑" pitchFamily="34" charset="-122"/>
          </a:endParaRPr>
        </a:p>
      </dsp:txBody>
      <dsp:txXfrm>
        <a:off x="2166358" y="421706"/>
        <a:ext cx="128349" cy="128695"/>
      </dsp:txXfrm>
    </dsp:sp>
    <dsp:sp modelId="{701FF994-5D81-408E-98B3-96B2AC52EE6E}">
      <dsp:nvSpPr>
        <dsp:cNvPr id="0" name=""/>
        <dsp:cNvSpPr/>
      </dsp:nvSpPr>
      <dsp:spPr>
        <a:xfrm>
          <a:off x="2425824" y="0"/>
          <a:ext cx="864887" cy="972108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生产</a:t>
          </a:r>
          <a:endParaRPr lang="en-US" altLang="zh-CN" sz="2400" b="1" kern="1200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工艺</a:t>
          </a:r>
        </a:p>
      </dsp:txBody>
      <dsp:txXfrm>
        <a:off x="2451156" y="25332"/>
        <a:ext cx="814223" cy="921444"/>
      </dsp:txXfrm>
    </dsp:sp>
    <dsp:sp modelId="{95D691BF-1DB3-4512-B30E-E080D1879B53}">
      <dsp:nvSpPr>
        <dsp:cNvPr id="0" name=""/>
        <dsp:cNvSpPr/>
      </dsp:nvSpPr>
      <dsp:spPr>
        <a:xfrm>
          <a:off x="3377199" y="378808"/>
          <a:ext cx="183356" cy="2144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>
            <a:latin typeface="微软雅黑" pitchFamily="34" charset="-122"/>
            <a:ea typeface="微软雅黑" pitchFamily="34" charset="-122"/>
          </a:endParaRPr>
        </a:p>
      </dsp:txBody>
      <dsp:txXfrm>
        <a:off x="3377199" y="421706"/>
        <a:ext cx="128349" cy="128695"/>
      </dsp:txXfrm>
    </dsp:sp>
    <dsp:sp modelId="{3B98673D-19E6-4DA4-8FC2-046449C98D72}">
      <dsp:nvSpPr>
        <dsp:cNvPr id="0" name=""/>
        <dsp:cNvSpPr/>
      </dsp:nvSpPr>
      <dsp:spPr>
        <a:xfrm>
          <a:off x="3636665" y="0"/>
          <a:ext cx="1630346" cy="972108"/>
        </a:xfrm>
        <a:prstGeom prst="roundRect">
          <a:avLst>
            <a:gd name="adj" fmla="val 1000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0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专业化与协作化水平</a:t>
          </a:r>
        </a:p>
      </dsp:txBody>
      <dsp:txXfrm>
        <a:off x="3665137" y="28472"/>
        <a:ext cx="1573402" cy="915164"/>
      </dsp:txXfrm>
    </dsp:sp>
    <dsp:sp modelId="{92EAE7F2-2D75-44F4-9718-D173E8CEDE11}">
      <dsp:nvSpPr>
        <dsp:cNvPr id="0" name=""/>
        <dsp:cNvSpPr/>
      </dsp:nvSpPr>
      <dsp:spPr>
        <a:xfrm>
          <a:off x="5319429" y="378808"/>
          <a:ext cx="111122" cy="2144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>
            <a:latin typeface="微软雅黑" pitchFamily="34" charset="-122"/>
            <a:ea typeface="微软雅黑" pitchFamily="34" charset="-122"/>
          </a:endParaRPr>
        </a:p>
      </dsp:txBody>
      <dsp:txXfrm>
        <a:off x="5319429" y="421706"/>
        <a:ext cx="77785" cy="128695"/>
      </dsp:txXfrm>
    </dsp:sp>
    <dsp:sp modelId="{09A74E61-3678-4956-9443-46301150A659}">
      <dsp:nvSpPr>
        <dsp:cNvPr id="0" name=""/>
        <dsp:cNvSpPr/>
      </dsp:nvSpPr>
      <dsp:spPr>
        <a:xfrm>
          <a:off x="5476678" y="0"/>
          <a:ext cx="877471" cy="972108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altLang="zh-CN" sz="2400" b="1" kern="1200" dirty="0" smtClean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  <a:p>
          <a:pPr marL="0" marR="0" lvl="0" indent="0" algn="ctr" defTabSz="914400" eaLnBrk="1" fontAlgn="auto" latinLnBrk="0" hangingPunct="1">
            <a:lnSpc>
              <a:spcPct val="8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技术管理水平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b="1" kern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5502378" y="25700"/>
        <a:ext cx="826071" cy="920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857D-9DEA-4D23-9FB4-80ECD7B5DC21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2ED27-077B-4B8F-B939-7B693EA1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6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74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7678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37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985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9049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015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984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2407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618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745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07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483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793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5984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9272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384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807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20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741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491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09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379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95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142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1485900"/>
            <a:ext cx="4194175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9" y="1485902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9" y="3000377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6" y="4718447"/>
            <a:ext cx="2289175" cy="35718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 defTabSz="685800">
              <a:defRPr/>
            </a:pPr>
            <a:fld id="{9B535154-61AC-46BF-BE97-85D7576323D4}" type="datetime1">
              <a:rPr lang="zh-CN" altLang="en-US" smtClean="0"/>
              <a:pPr defTabSz="685800">
                <a:defRPr/>
              </a:pPr>
              <a:t>2025/8/23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8466BB1E-ACAC-4645-A8AD-C0F3B5E9FD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51099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CCA9A-9D15-4F71-9D98-2A0FF2C1D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97332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9CD8C9-D4F8-4927-89EC-91C762D3D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181771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BC06C0-4DD3-4BD5-9562-F3F8194C91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115221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EC3DB-181F-4FC8-9865-00D59129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946935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0AC533-D724-4D23-8318-491CF6AD7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61100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>
              <a:defRPr sz="27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2870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08522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028701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508522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3D6748-0658-4168-95E1-10D2A4F963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9321696"/>
      </p:ext>
    </p:extLst>
  </p:cSld>
  <p:clrMapOvr>
    <a:masterClrMapping/>
  </p:clrMapOvr>
  <p:hf hdr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BBDE63-2FA9-429E-969E-5908A5C7A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964570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C6DC59-08E3-4E5D-89F5-FB027550C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25451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A851F4-6186-4069-B675-A06654C4A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6251438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BBC34-396B-445D-9D09-796837EDAB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473394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1C21E6-F5F1-4E2D-ABF0-DEB1E34537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796994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294477257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 userDrawn="1"/>
        </p:nvSpPr>
        <p:spPr bwMode="auto">
          <a:xfrm>
            <a:off x="8523289" y="4751785"/>
            <a:ext cx="5048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7075610F-C5F8-4D14-8AD0-B55CA82A61BF}" type="slidenum"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3197844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85750"/>
            <a:ext cx="8540750" cy="6286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9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457BBA3-6A37-4C08-B33C-2070269EC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262513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4800" y="228600"/>
            <a:ext cx="8540750" cy="5143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44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19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44" y="2486027"/>
            <a:ext cx="4117975" cy="21431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19" y="2486027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5D34C25D-82CF-4699-9D6D-464810DD00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519169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287451963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1485900"/>
            <a:ext cx="4194175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9" y="1485902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9" y="3000377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6" y="4718447"/>
            <a:ext cx="2289175" cy="35718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 defTabSz="685800">
              <a:defRPr/>
            </a:pPr>
            <a:fld id="{9B535154-61AC-46BF-BE97-85D7576323D4}" type="datetime1">
              <a:rPr lang="zh-CN" altLang="en-US" smtClean="0"/>
              <a:pPr defTabSz="685800">
                <a:defRPr/>
              </a:pPr>
              <a:t>2025/8/23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8466BB1E-ACAC-4645-A8AD-C0F3B5E9FD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959569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CCA9A-9D15-4F71-9D98-2A0FF2C1D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400199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9CD8C9-D4F8-4927-89EC-91C762D3D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0397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1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7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BC06C0-4DD3-4BD5-9562-F3F8194C91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318350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EC3DB-181F-4FC8-9865-00D59129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589436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0AC533-D724-4D23-8318-491CF6AD7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021639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>
              <a:defRPr sz="27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2870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08522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028701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508522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3D6748-0658-4168-95E1-10D2A4F963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645461"/>
      </p:ext>
    </p:extLst>
  </p:cSld>
  <p:clrMapOvr>
    <a:masterClrMapping/>
  </p:clrMapOvr>
  <p:hf hdr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BBDE63-2FA9-429E-969E-5908A5C7A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23462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C6DC59-08E3-4E5D-89F5-FB027550C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241442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A851F4-6186-4069-B675-A06654C4A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9114134"/>
      </p:ext>
    </p:extLst>
  </p:cSld>
  <p:clrMapOvr>
    <a:masterClrMapping/>
  </p:clrMapOvr>
  <p:hf hdr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BBC34-396B-445D-9D09-796837EDAB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666139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1C21E6-F5F1-4E2D-ABF0-DEB1E34537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772749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4141385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 userDrawn="1"/>
        </p:nvSpPr>
        <p:spPr bwMode="auto">
          <a:xfrm>
            <a:off x="8523289" y="4751785"/>
            <a:ext cx="5048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7075610F-C5F8-4D14-8AD0-B55CA82A61BF}" type="slidenum"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62403374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85750"/>
            <a:ext cx="8540750" cy="6286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9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457BBA3-6A37-4C08-B33C-2070269EC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057290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4800" y="228600"/>
            <a:ext cx="8540750" cy="5143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44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19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44" y="2486027"/>
            <a:ext cx="4117975" cy="21431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19" y="2486027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5D34C25D-82CF-4699-9D6D-464810DD00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842967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57593324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1485900"/>
            <a:ext cx="4194175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9" y="1485902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9" y="3000377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6" y="4718447"/>
            <a:ext cx="2289175" cy="35718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 defTabSz="685800">
              <a:defRPr/>
            </a:pPr>
            <a:fld id="{9B535154-61AC-46BF-BE97-85D7576323D4}" type="datetime1">
              <a:rPr lang="zh-CN" altLang="en-US" smtClean="0"/>
              <a:pPr defTabSz="685800">
                <a:defRPr/>
              </a:pPr>
              <a:t>2025/8/23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8466BB1E-ACAC-4645-A8AD-C0F3B5E9FD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36278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CCA9A-9D15-4F71-9D98-2A0FF2C1D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2523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40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40" y="3441793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9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8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5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9" y="1261065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9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7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7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6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39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39" y="3441792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7" y="1080277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4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8" y="1261064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8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6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6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7600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903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55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8477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618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28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248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7214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7398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914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1467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522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4590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6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86359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30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458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9CD8C9-D4F8-4927-89EC-91C762D3D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65826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BC06C0-4DD3-4BD5-9562-F3F8194C91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83418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EC3DB-181F-4FC8-9865-00D59129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85481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0AC533-D724-4D23-8318-491CF6AD7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22817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>
              <a:defRPr sz="27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2870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08522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028701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508522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3D6748-0658-4168-95E1-10D2A4F963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3676354"/>
      </p:ext>
    </p:extLst>
  </p:cSld>
  <p:clrMapOvr>
    <a:masterClrMapping/>
  </p:clrMapOvr>
  <p:hf hd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BBDE63-2FA9-429E-969E-5908A5C7A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9011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C6DC59-08E3-4E5D-89F5-FB027550C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71868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A851F4-6186-4069-B675-A06654C4A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0188255"/>
      </p:ext>
    </p:extLst>
  </p:cSld>
  <p:clrMapOvr>
    <a:masterClrMapping/>
  </p:clrMapOvr>
  <p:hf hd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BBC34-396B-445D-9D09-796837EDAB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9276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1C21E6-F5F1-4E2D-ABF0-DEB1E34537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19478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21715607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 userDrawn="1"/>
        </p:nvSpPr>
        <p:spPr bwMode="auto">
          <a:xfrm>
            <a:off x="8523289" y="4751785"/>
            <a:ext cx="5048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7075610F-C5F8-4D14-8AD0-B55CA82A61BF}" type="slidenum"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1231495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85750"/>
            <a:ext cx="8540750" cy="6286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9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457BBA3-6A37-4C08-B33C-2070269EC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03876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4800" y="228600"/>
            <a:ext cx="8540750" cy="5143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44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19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44" y="2486027"/>
            <a:ext cx="4117975" cy="21431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19" y="2486027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5D34C25D-82CF-4699-9D6D-464810DD00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920133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40402068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1485900"/>
            <a:ext cx="4194175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9" y="1485902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9" y="3000377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6" y="4718447"/>
            <a:ext cx="2289175" cy="35718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 defTabSz="685800">
              <a:defRPr/>
            </a:pPr>
            <a:fld id="{9B535154-61AC-46BF-BE97-85D7576323D4}" type="datetime1">
              <a:rPr lang="zh-CN" altLang="en-US" smtClean="0"/>
              <a:pPr defTabSz="685800">
                <a:defRPr/>
              </a:pPr>
              <a:t>2025/8/23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8466BB1E-ACAC-4645-A8AD-C0F3B5E9FD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414685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CCA9A-9D15-4F71-9D98-2A0FF2C1D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38829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9CD8C9-D4F8-4927-89EC-91C762D3D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44573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BC06C0-4DD3-4BD5-9562-F3F8194C91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6254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EC3DB-181F-4FC8-9865-00D59129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01193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0AC533-D724-4D23-8318-491CF6AD7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1561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>
              <a:defRPr sz="27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2870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08522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028701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508522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3D6748-0658-4168-95E1-10D2A4F963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6223876"/>
      </p:ext>
    </p:extLst>
  </p:cSld>
  <p:clrMapOvr>
    <a:masterClrMapping/>
  </p:clrMapOvr>
  <p:hf hdr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BBDE63-2FA9-429E-969E-5908A5C7A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65284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C6DC59-08E3-4E5D-89F5-FB027550C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32462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A851F4-6186-4069-B675-A06654C4A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022938"/>
      </p:ext>
    </p:extLst>
  </p:cSld>
  <p:clrMapOvr>
    <a:masterClrMapping/>
  </p:clrMapOvr>
  <p:hf hdr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BBC34-396B-445D-9D09-796837EDAB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2826939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1C21E6-F5F1-4E2D-ABF0-DEB1E34537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65821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304120462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 userDrawn="1"/>
        </p:nvSpPr>
        <p:spPr bwMode="auto">
          <a:xfrm>
            <a:off x="8523289" y="4751785"/>
            <a:ext cx="5048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7075610F-C5F8-4D14-8AD0-B55CA82A61BF}" type="slidenum"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735618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85750"/>
            <a:ext cx="8540750" cy="6286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9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457BBA3-6A37-4C08-B33C-2070269EC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5553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4800" y="228600"/>
            <a:ext cx="8540750" cy="5143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44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19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44" y="2486027"/>
            <a:ext cx="4117975" cy="21431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19" y="2486027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5D34C25D-82CF-4699-9D6D-464810DD00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073560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21703675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51435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1485900"/>
            <a:ext cx="4194175" cy="2914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9" y="1485902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9" y="3000377"/>
            <a:ext cx="4194175" cy="1400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6" y="4718447"/>
            <a:ext cx="2289175" cy="35718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Calibri"/>
                <a:ea typeface="宋体"/>
              </a:defRPr>
            </a:lvl1pPr>
          </a:lstStyle>
          <a:p>
            <a:pPr defTabSz="685800">
              <a:defRPr/>
            </a:pPr>
            <a:fld id="{9B535154-61AC-46BF-BE97-85D7576323D4}" type="datetime1">
              <a:rPr lang="zh-CN" altLang="en-US" smtClean="0"/>
              <a:pPr defTabSz="685800">
                <a:defRPr/>
              </a:pPr>
              <a:t>2025/8/23</a:t>
            </a:fld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8466BB1E-ACAC-4645-A8AD-C0F3B5E9FD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95402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3CCCA9A-9D15-4F71-9D98-2A0FF2C1D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65175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8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9CD8C9-D4F8-4927-89EC-91C762D3D0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12005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5BC06C0-4DD3-4BD5-9562-F3F8194C91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08154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7EC3DB-181F-4FC8-9865-00D59129EA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49442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0AC533-D724-4D23-8318-491CF6AD71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54846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94122"/>
          </a:xfrm>
        </p:spPr>
        <p:txBody>
          <a:bodyPr>
            <a:normAutofit/>
          </a:bodyPr>
          <a:lstStyle>
            <a:lvl1pPr>
              <a:defRPr sz="27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28701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508522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028701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508522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D3D6748-0658-4168-95E1-10D2A4F963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30027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EBBDE63-2FA9-429E-969E-5908A5C7A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197165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CC6DC59-08E3-4E5D-89F5-FB027550C8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33195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2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A851F4-6186-4069-B675-A06654C4A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2904892"/>
      </p:ext>
    </p:extLst>
  </p:cSld>
  <p:clrMapOvr>
    <a:masterClrMapping/>
  </p:clrMapOvr>
  <p:hf hdr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2BBC34-396B-445D-9D09-796837EDAB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41092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1C21E6-F5F1-4E2D-ABF0-DEB1E34537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45709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8277733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 userDrawn="1"/>
        </p:nvSpPr>
        <p:spPr bwMode="auto">
          <a:xfrm>
            <a:off x="8523289" y="4751785"/>
            <a:ext cx="5048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fld id="{7075610F-C5F8-4D14-8AD0-B55CA82A61BF}" type="slidenum"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pPr algn="ctr" defTabSz="685800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z="1350" smtClean="0">
                <a:solidFill>
                  <a:srgbClr val="5B9BD5"/>
                </a:solidFill>
                <a:latin typeface="微软雅黑 Light"/>
                <a:ea typeface="微软雅黑 Light"/>
                <a:cs typeface="微软雅黑 Ligh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6599489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285750"/>
            <a:ext cx="8540750" cy="6286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4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9" y="971550"/>
            <a:ext cx="4194175" cy="3429000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6457BBA3-6A37-4C08-B33C-2070269EC2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574131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4800" y="228600"/>
            <a:ext cx="8540750" cy="514350"/>
          </a:xfrm>
        </p:spPr>
        <p:txBody>
          <a:bodyPr/>
          <a:lstStyle>
            <a:lvl1pPr>
              <a:defRPr sz="2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01644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19" y="971552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01644" y="2486027"/>
            <a:ext cx="4117975" cy="214312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19" y="2486027"/>
            <a:ext cx="4117975" cy="214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7"/>
          <p:cNvSpPr>
            <a:spLocks noGrp="1"/>
          </p:cNvSpPr>
          <p:nvPr>
            <p:ph type="ftr" sz="quarter" idx="10"/>
          </p:nvPr>
        </p:nvSpPr>
        <p:spPr>
          <a:xfrm>
            <a:off x="3124200" y="4718447"/>
            <a:ext cx="2895600" cy="357188"/>
          </a:xfrm>
        </p:spPr>
        <p:txBody>
          <a:bodyPr/>
          <a:lstStyle>
            <a:lvl1pPr>
              <a:defRPr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企业物流管理</a:t>
            </a:r>
          </a:p>
        </p:txBody>
      </p:sp>
      <p:sp>
        <p:nvSpPr>
          <p:cNvPr id="8" name="灯片编号占位符 8"/>
          <p:cNvSpPr>
            <a:spLocks noGrp="1"/>
          </p:cNvSpPr>
          <p:nvPr>
            <p:ph type="sldNum" sz="quarter" idx="11"/>
          </p:nvPr>
        </p:nvSpPr>
        <p:spPr>
          <a:xfrm>
            <a:off x="6553201" y="4718447"/>
            <a:ext cx="2289175" cy="357188"/>
          </a:xfrm>
        </p:spPr>
        <p:txBody>
          <a:bodyPr/>
          <a:lstStyle>
            <a:lvl1pPr>
              <a:defRPr/>
            </a:lvl1pPr>
          </a:lstStyle>
          <a:p>
            <a:fld id="{5D34C25D-82CF-4699-9D6D-464810DD004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709422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-11113" y="0"/>
            <a:ext cx="5280026" cy="2268141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gray">
          <a:xfrm>
            <a:off x="5268914" y="2247901"/>
            <a:ext cx="3875087" cy="270272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gray">
          <a:xfrm>
            <a:off x="-20638" y="2247901"/>
            <a:ext cx="5313363" cy="27027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350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685803" y="685800"/>
            <a:ext cx="8181975" cy="1485900"/>
          </a:xfrm>
        </p:spPr>
        <p:txBody>
          <a:bodyPr/>
          <a:lstStyle>
            <a:lvl1pPr algn="l">
              <a:defRPr sz="3300" b="0"/>
            </a:lvl1pPr>
          </a:lstStyle>
          <a:p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</a:t>
            </a:r>
            <a:br>
              <a:rPr lang="en-US" altLang="zh-CN" dirty="0"/>
            </a:br>
            <a:r>
              <a:rPr lang="en-US" altLang="zh-CN" dirty="0"/>
              <a:t>style</a:t>
            </a:r>
          </a:p>
        </p:txBody>
      </p:sp>
    </p:spTree>
    <p:extLst>
      <p:ext uri="{BB962C8B-B14F-4D97-AF65-F5344CB8AC3E}">
        <p14:creationId xmlns:p14="http://schemas.microsoft.com/office/powerpoint/2010/main" val="4169766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14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1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slideLayout" Target="../slideLayouts/slideLayout131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17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0.xml"/><Relationship Id="rId16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85751"/>
            <a:ext cx="82296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085850"/>
            <a:ext cx="82296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prstClr val="black">
                    <a:tint val="75000"/>
                  </a:prstClr>
                </a:solidFill>
                <a:ea typeface="宋体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latin typeface="Arial" panose="020B0604020202020204" pitchFamily="34" charset="0"/>
              </a:rPr>
              <a:t>企业物流管理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F248B9B8-CCD8-49BE-9C50-5CD912BF3F50}" type="slidenum">
              <a:rPr lang="en-US" altLang="zh-CN" smtClean="0">
                <a:latin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741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  <p:sldLayoutId id="2147483832" r:id="rId15"/>
    <p:sldLayoutId id="2147483833" r:id="rId16"/>
    <p:sldLayoutId id="2147483834" r:id="rId17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85751"/>
            <a:ext cx="82296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085850"/>
            <a:ext cx="82296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prstClr val="black">
                    <a:tint val="75000"/>
                  </a:prstClr>
                </a:solidFill>
                <a:ea typeface="宋体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latin typeface="Arial" panose="020B0604020202020204" pitchFamily="34" charset="0"/>
              </a:rPr>
              <a:t>企业物流管理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F248B9B8-CCD8-49BE-9C50-5CD912BF3F50}" type="slidenum">
              <a:rPr lang="en-US" altLang="zh-CN" smtClean="0">
                <a:latin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7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7" y="540140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9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330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6" y="540139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8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965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71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2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94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85751"/>
            <a:ext cx="82296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085850"/>
            <a:ext cx="82296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prstClr val="black">
                    <a:tint val="75000"/>
                  </a:prstClr>
                </a:solidFill>
                <a:ea typeface="宋体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latin typeface="Arial" panose="020B0604020202020204" pitchFamily="34" charset="0"/>
              </a:rPr>
              <a:t>企业物流管理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F248B9B8-CCD8-49BE-9C50-5CD912BF3F50}" type="slidenum">
              <a:rPr lang="en-US" altLang="zh-CN" smtClean="0">
                <a:latin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23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85751"/>
            <a:ext cx="82296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085850"/>
            <a:ext cx="82296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prstClr val="black">
                    <a:tint val="75000"/>
                  </a:prstClr>
                </a:solidFill>
                <a:ea typeface="宋体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latin typeface="Arial" panose="020B0604020202020204" pitchFamily="34" charset="0"/>
              </a:rPr>
              <a:t>企业物流管理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F248B9B8-CCD8-49BE-9C50-5CD912BF3F50}" type="slidenum">
              <a:rPr lang="en-US" altLang="zh-CN" smtClean="0">
                <a:latin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41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85751"/>
            <a:ext cx="82296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085850"/>
            <a:ext cx="8229600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prstClr val="black">
                    <a:tint val="75000"/>
                  </a:prstClr>
                </a:solidFill>
                <a:ea typeface="宋体"/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mtClean="0">
                <a:latin typeface="Arial" panose="020B0604020202020204" pitchFamily="34" charset="0"/>
              </a:rPr>
              <a:t>企业物流管理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F248B9B8-CCD8-49BE-9C50-5CD912BF3F50}" type="slidenum">
              <a:rPr lang="en-US" altLang="zh-CN" smtClean="0">
                <a:latin typeface="Arial" panose="020B060402020202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95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ibili.com/video/BV1Th411U7TM?from=search&amp;seid=10093219880587273357&amp;spm_id_from=333.337.0.0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ibili.com/video/BV12y4y167PR?from=search&amp;seid=4841619421121197576&amp;spm_id_from=333.337.0.0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复习回顾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224917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sz="1200">
                <a:solidFill>
                  <a:srgbClr val="333333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889" y="1012704"/>
            <a:ext cx="8540115" cy="7439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物流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信息技术有哪些？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27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思考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0210" y="1386840"/>
            <a:ext cx="7066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举例说明盒马的直采的操作方法及涉及的品种？</a:t>
            </a:r>
            <a:endParaRPr lang="en-US" altLang="zh-CN" sz="2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80" y="2427605"/>
            <a:ext cx="2849880" cy="23323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460" y="4156075"/>
            <a:ext cx="5824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file"/>
              </a:rPr>
              <a:t>盒马鲜生——中国零售市场的新物种：商业模式演变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83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4600" y="1085850"/>
            <a:ext cx="4633913" cy="6286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latin typeface="+mj-ea"/>
              </a:rPr>
              <a:t>现场</a:t>
            </a:r>
            <a:r>
              <a:rPr lang="zh-CN" altLang="en-US" dirty="0">
                <a:latin typeface="+mj-ea"/>
              </a:rPr>
              <a:t>物流全数据化管理</a:t>
            </a:r>
            <a:endParaRPr lang="zh-CN" altLang="zh-CN" dirty="0" smtClean="0">
              <a:latin typeface="+mj-ea"/>
            </a:endParaRPr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43050" y="1828800"/>
            <a:ext cx="6115050" cy="2914650"/>
          </a:xfrm>
        </p:spPr>
        <p:txBody>
          <a:bodyPr/>
          <a:lstStyle/>
          <a:p>
            <a:pPr marL="0" indent="338138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solidFill>
                  <a:srgbClr val="000000"/>
                </a:solidFill>
              </a:rPr>
              <a:t>数字化工厂是工业</a:t>
            </a:r>
            <a:r>
              <a:rPr lang="en-US" altLang="zh-CN" sz="1500" b="1" dirty="0">
                <a:solidFill>
                  <a:srgbClr val="000000"/>
                </a:solidFill>
              </a:rPr>
              <a:t>4.0</a:t>
            </a:r>
            <a:r>
              <a:rPr lang="zh-CN" altLang="en-US" sz="1500" b="1" dirty="0">
                <a:solidFill>
                  <a:srgbClr val="000000"/>
                </a:solidFill>
              </a:rPr>
              <a:t>潮流的必然趋势，而感知技术的成熟应用是实现数字化无人工厂的必要基础。上汽通用</a:t>
            </a:r>
            <a:r>
              <a:rPr lang="en-US" altLang="zh-CN" sz="1500" b="1" dirty="0">
                <a:solidFill>
                  <a:srgbClr val="000000"/>
                </a:solidFill>
              </a:rPr>
              <a:t>SGM</a:t>
            </a:r>
            <a:r>
              <a:rPr lang="zh-CN" altLang="en-US" sz="1500" b="1" dirty="0">
                <a:solidFill>
                  <a:srgbClr val="000000"/>
                </a:solidFill>
              </a:rPr>
              <a:t>工厂生产零件品种多，一级零件数量超过</a:t>
            </a:r>
            <a:r>
              <a:rPr lang="en-US" altLang="zh-CN" sz="1500" b="1" dirty="0">
                <a:solidFill>
                  <a:srgbClr val="000000"/>
                </a:solidFill>
              </a:rPr>
              <a:t>5000</a:t>
            </a:r>
            <a:r>
              <a:rPr lang="zh-CN" altLang="en-US" sz="1500" b="1" dirty="0">
                <a:solidFill>
                  <a:srgbClr val="000000"/>
                </a:solidFill>
              </a:rPr>
              <a:t>种，且包装形式复杂。</a:t>
            </a:r>
          </a:p>
          <a:p>
            <a:pPr marL="0" indent="338138" algn="just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500" b="1" dirty="0">
                <a:solidFill>
                  <a:srgbClr val="000000"/>
                </a:solidFill>
              </a:rPr>
              <a:t>基于</a:t>
            </a:r>
            <a:r>
              <a:rPr lang="en-US" altLang="zh-CN" sz="1500" b="1" dirty="0">
                <a:solidFill>
                  <a:srgbClr val="000000"/>
                </a:solidFill>
              </a:rPr>
              <a:t>CPS</a:t>
            </a:r>
            <a:r>
              <a:rPr lang="zh-CN" altLang="en-US" sz="1500" b="1" dirty="0">
                <a:solidFill>
                  <a:srgbClr val="000000"/>
                </a:solidFill>
              </a:rPr>
              <a:t>（信息物理系统），针对入厂</a:t>
            </a:r>
            <a:r>
              <a:rPr lang="en-US" altLang="zh-CN" sz="1500" b="1" dirty="0">
                <a:solidFill>
                  <a:srgbClr val="000000"/>
                </a:solidFill>
              </a:rPr>
              <a:t>&amp;</a:t>
            </a:r>
            <a:r>
              <a:rPr lang="zh-CN" altLang="en-US" sz="1500" b="1" dirty="0">
                <a:solidFill>
                  <a:srgbClr val="000000"/>
                </a:solidFill>
              </a:rPr>
              <a:t>现场物流运作中的</a:t>
            </a:r>
            <a:r>
              <a:rPr lang="zh-CN" altLang="en-US" sz="1500" b="1" dirty="0">
                <a:solidFill>
                  <a:srgbClr val="000099"/>
                </a:solidFill>
              </a:rPr>
              <a:t>操作人员、移动设备、生产零件</a:t>
            </a:r>
            <a:r>
              <a:rPr lang="zh-CN" altLang="en-US" sz="1500" b="1" dirty="0">
                <a:solidFill>
                  <a:srgbClr val="000000"/>
                </a:solidFill>
              </a:rPr>
              <a:t>，引入</a:t>
            </a:r>
            <a:r>
              <a:rPr lang="zh-CN" altLang="en-US" sz="1500" b="1" dirty="0">
                <a:solidFill>
                  <a:srgbClr val="000099"/>
                </a:solidFill>
              </a:rPr>
              <a:t>感知技术</a:t>
            </a:r>
            <a:r>
              <a:rPr lang="zh-CN" altLang="en-US" sz="1500" b="1" dirty="0">
                <a:solidFill>
                  <a:srgbClr val="000000"/>
                </a:solidFill>
              </a:rPr>
              <a:t>，对</a:t>
            </a:r>
            <a:r>
              <a:rPr lang="zh-CN" altLang="en-US" sz="1500" b="1" dirty="0">
                <a:solidFill>
                  <a:srgbClr val="000099"/>
                </a:solidFill>
              </a:rPr>
              <a:t>厂内全物流过程</a:t>
            </a:r>
            <a:r>
              <a:rPr lang="zh-CN" altLang="en-US" sz="1500" b="1" dirty="0">
                <a:solidFill>
                  <a:srgbClr val="000000"/>
                </a:solidFill>
              </a:rPr>
              <a:t>进行检测和控制，实现随时、即时采集物体动态，获取海量运作基础信息，建立</a:t>
            </a:r>
            <a:r>
              <a:rPr lang="zh-CN" altLang="en-US" sz="1500" b="1" dirty="0">
                <a:solidFill>
                  <a:srgbClr val="FF0000"/>
                </a:solidFill>
              </a:rPr>
              <a:t>物联网感知层</a:t>
            </a:r>
            <a:r>
              <a:rPr lang="zh-CN" altLang="en-US" sz="1500" b="1" dirty="0">
                <a:solidFill>
                  <a:srgbClr val="000000"/>
                </a:solidFill>
              </a:rPr>
              <a:t>。通过</a:t>
            </a:r>
            <a:r>
              <a:rPr lang="zh-CN" altLang="en-US" sz="1500" b="1" dirty="0">
                <a:solidFill>
                  <a:srgbClr val="000099"/>
                </a:solidFill>
              </a:rPr>
              <a:t>通讯网络技术</a:t>
            </a:r>
            <a:r>
              <a:rPr lang="zh-CN" altLang="en-US" sz="1500" b="1" dirty="0">
                <a:solidFill>
                  <a:srgbClr val="000000"/>
                </a:solidFill>
              </a:rPr>
              <a:t>，将感知的信息准确、即时、可靠地</a:t>
            </a:r>
            <a:endParaRPr lang="zh-CN" altLang="en-US" sz="1500" b="1" dirty="0"/>
          </a:p>
        </p:txBody>
      </p:sp>
      <p:sp>
        <p:nvSpPr>
          <p:cNvPr id="77829" name="灯片编号占位符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C997023-7C83-49AB-B453-19D64E075467}" type="slidenum">
              <a:rPr lang="en-US" altLang="zh-CN">
                <a:solidFill>
                  <a:srgbClr val="898989"/>
                </a:solidFill>
              </a:rPr>
              <a:pPr eaLnBrk="1" hangingPunct="1"/>
              <a:t>11</a:t>
            </a:fld>
            <a:endParaRPr lang="en-US" altLang="zh-CN">
              <a:solidFill>
                <a:srgbClr val="898989"/>
              </a:solidFill>
            </a:endParaRPr>
          </a:p>
        </p:txBody>
      </p:sp>
      <p:pic>
        <p:nvPicPr>
          <p:cNvPr id="77830" name="图片 3" descr="textimage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1" y="0"/>
            <a:ext cx="2336006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244" y="19050"/>
            <a:ext cx="2216944" cy="1132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77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7813" y="339329"/>
            <a:ext cx="6172200" cy="4536281"/>
          </a:xfrm>
        </p:spPr>
        <p:txBody>
          <a:bodyPr/>
          <a:lstStyle/>
          <a:p>
            <a:pPr marL="0" indent="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500" b="1" dirty="0">
                <a:solidFill>
                  <a:srgbClr val="000000"/>
                </a:solidFill>
              </a:rPr>
              <a:t>传递，基于存储、处理底层数据，形成数据库，创建</a:t>
            </a:r>
            <a:r>
              <a:rPr lang="zh-CN" altLang="en-US" sz="1500" b="1" dirty="0">
                <a:solidFill>
                  <a:srgbClr val="FF0000"/>
                </a:solidFill>
              </a:rPr>
              <a:t>物联网网络层</a:t>
            </a:r>
            <a:r>
              <a:rPr lang="zh-CN" altLang="en-US" sz="1500" b="1" dirty="0">
                <a:solidFill>
                  <a:srgbClr val="000000"/>
                </a:solidFill>
              </a:rPr>
              <a:t>。最后，在感知层与网络层的基础上，创建</a:t>
            </a:r>
            <a:r>
              <a:rPr lang="zh-CN" altLang="en-US" sz="1500" b="1" dirty="0"/>
              <a:t>智能调度模型</a:t>
            </a:r>
            <a:r>
              <a:rPr lang="zh-CN" altLang="en-US" sz="1500" b="1" dirty="0">
                <a:solidFill>
                  <a:srgbClr val="000000"/>
                </a:solidFill>
              </a:rPr>
              <a:t>，建立</a:t>
            </a:r>
            <a:r>
              <a:rPr lang="zh-CN" altLang="en-US" sz="1500" b="1" dirty="0">
                <a:solidFill>
                  <a:srgbClr val="FF0000"/>
                </a:solidFill>
              </a:rPr>
              <a:t>物联网应用层</a:t>
            </a:r>
            <a:r>
              <a:rPr lang="zh-CN" altLang="en-US" sz="1500" b="1" dirty="0">
                <a:solidFill>
                  <a:srgbClr val="000000"/>
                </a:solidFill>
              </a:rPr>
              <a:t>，实现</a:t>
            </a:r>
            <a:r>
              <a:rPr lang="zh-CN" altLang="en-US" sz="1500" b="1" dirty="0">
                <a:solidFill>
                  <a:srgbClr val="000099"/>
                </a:solidFill>
              </a:rPr>
              <a:t>厂内生产零件入库和配送的智能调度</a:t>
            </a:r>
            <a:r>
              <a:rPr lang="zh-CN" altLang="en-US" sz="1500" b="1" dirty="0">
                <a:solidFill>
                  <a:srgbClr val="000000"/>
                </a:solidFill>
              </a:rPr>
              <a:t>，最终通过客户终端，实现</a:t>
            </a:r>
            <a:r>
              <a:rPr lang="zh-CN" altLang="en-US" sz="1500" b="1" dirty="0">
                <a:solidFill>
                  <a:srgbClr val="FF0000"/>
                </a:solidFill>
              </a:rPr>
              <a:t>可视化并发布系统指令</a:t>
            </a:r>
            <a:r>
              <a:rPr lang="zh-CN" altLang="en-US" sz="1500" b="1" dirty="0">
                <a:solidFill>
                  <a:srgbClr val="000000"/>
                </a:solidFill>
              </a:rPr>
              <a:t>，指导现场运作，提高运作效率。</a:t>
            </a:r>
          </a:p>
          <a:p>
            <a:pPr marL="0" indent="338138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500" b="1" dirty="0">
                <a:solidFill>
                  <a:srgbClr val="000000"/>
                </a:solidFill>
              </a:rPr>
              <a:t>感知技术的成功应用，是达到人、机、料全数据一体化的先决条件。当前对物料配送人员运作效率优化评估显示，</a:t>
            </a:r>
            <a:r>
              <a:rPr lang="zh-CN" altLang="en-US" sz="1500" b="1" dirty="0">
                <a:solidFill>
                  <a:srgbClr val="FF0000"/>
                </a:solidFill>
              </a:rPr>
              <a:t>物料上线人员效率</a:t>
            </a:r>
            <a:r>
              <a:rPr lang="zh-CN" altLang="en-US" sz="1500" b="1" dirty="0">
                <a:solidFill>
                  <a:srgbClr val="000000"/>
                </a:solidFill>
              </a:rPr>
              <a:t>预期提高</a:t>
            </a:r>
            <a:r>
              <a:rPr lang="en-US" altLang="zh-CN" sz="1500" b="1" dirty="0">
                <a:solidFill>
                  <a:srgbClr val="FF0000"/>
                </a:solidFill>
              </a:rPr>
              <a:t>3-5%</a:t>
            </a:r>
            <a:r>
              <a:rPr lang="zh-CN" altLang="en-US" sz="1500" b="1" dirty="0">
                <a:solidFill>
                  <a:srgbClr val="000000"/>
                </a:solidFill>
              </a:rPr>
              <a:t>。除了</a:t>
            </a:r>
            <a:r>
              <a:rPr lang="zh-CN" altLang="en-US" sz="1500" b="1" dirty="0"/>
              <a:t>人员效率</a:t>
            </a:r>
            <a:r>
              <a:rPr lang="zh-CN" altLang="en-US" sz="1500" b="1" dirty="0">
                <a:solidFill>
                  <a:srgbClr val="000000"/>
                </a:solidFill>
              </a:rPr>
              <a:t>的提高之外，还能够实现</a:t>
            </a:r>
            <a:r>
              <a:rPr lang="zh-CN" altLang="en-US" sz="1500" b="1" dirty="0">
                <a:solidFill>
                  <a:srgbClr val="FF0000"/>
                </a:solidFill>
              </a:rPr>
              <a:t>车队状态信息</a:t>
            </a:r>
            <a:r>
              <a:rPr lang="zh-CN" altLang="en-US" sz="1500" b="1" dirty="0"/>
              <a:t>的实时监控</a:t>
            </a:r>
            <a:r>
              <a:rPr lang="zh-CN" altLang="en-US" sz="1500" b="1" dirty="0">
                <a:solidFill>
                  <a:srgbClr val="000000"/>
                </a:solidFill>
              </a:rPr>
              <a:t>，同时优化</a:t>
            </a:r>
            <a:r>
              <a:rPr lang="zh-CN" altLang="en-US" sz="1500" b="1" dirty="0">
                <a:solidFill>
                  <a:srgbClr val="FF0000"/>
                </a:solidFill>
              </a:rPr>
              <a:t>安全管理、人员管理、车队资产管理</a:t>
            </a:r>
            <a:r>
              <a:rPr lang="zh-CN" altLang="en-US" sz="1500" b="1" dirty="0">
                <a:solidFill>
                  <a:srgbClr val="000000"/>
                </a:solidFill>
              </a:rPr>
              <a:t>，为实现数字化工厂打下扎实基础。</a:t>
            </a:r>
            <a:endParaRPr lang="en-US" altLang="zh-CN" sz="1500" b="1" dirty="0">
              <a:solidFill>
                <a:srgbClr val="000000"/>
              </a:solidFill>
            </a:endParaRPr>
          </a:p>
          <a:p>
            <a:pPr marL="0" indent="338138"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800" b="1" dirty="0">
                <a:solidFill>
                  <a:srgbClr val="000099"/>
                </a:solidFill>
              </a:rPr>
              <a:t>思考：</a:t>
            </a:r>
            <a:endParaRPr lang="en-US" altLang="zh-CN" sz="1800" b="1" dirty="0">
              <a:solidFill>
                <a:srgbClr val="000099"/>
              </a:solidFill>
            </a:endParaRPr>
          </a:p>
          <a:p>
            <a:pPr marL="0" indent="338138"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1800" b="1" dirty="0">
                <a:solidFill>
                  <a:srgbClr val="000099"/>
                </a:solidFill>
              </a:rPr>
              <a:t>物流全数据化对企业生产物流管理的重要意义。</a:t>
            </a:r>
          </a:p>
          <a:p>
            <a:pPr>
              <a:defRPr/>
            </a:pPr>
            <a:endParaRPr lang="zh-CN" altLang="en-US" dirty="0"/>
          </a:p>
        </p:txBody>
      </p:sp>
      <p:sp>
        <p:nvSpPr>
          <p:cNvPr id="78852" name="灯片编号占位符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B722D1-A37A-462E-BF54-E25D51E611E1}" type="slidenum">
              <a:rPr lang="en-US" altLang="zh-CN">
                <a:solidFill>
                  <a:srgbClr val="898989"/>
                </a:solidFill>
              </a:rPr>
              <a:pPr eaLnBrk="1" hangingPunct="1"/>
              <a:t>12</a:t>
            </a:fld>
            <a:endParaRPr lang="en-US" altLang="zh-CN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生产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物流概念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和内涵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600" y="1203598"/>
            <a:ext cx="8489950" cy="31349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0850" lvl="0" indent="-450850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生产物流（</a:t>
            </a: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Production Logistics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）是指企业生产过程中发生的涉及原材料、在制品、半成品、产成品等所进行的物流活动（</a:t>
            </a:r>
            <a:r>
              <a:rPr lang="en-US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GB/T 18345—2006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sz="20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0850" lvl="0" indent="-450850" defTabSz="91440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anose="05000000000000000000" pitchFamily="2" charset="2"/>
              <a:buChar char="u"/>
            </a:pPr>
            <a:r>
              <a:rPr lang="zh-CN" altLang="en-US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生产物流是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指从</a:t>
            </a:r>
            <a:r>
              <a:rPr lang="zh-CN" altLang="zh-CN" sz="20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支持生产活动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所需要的</a:t>
            </a:r>
            <a:r>
              <a:rPr lang="zh-CN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原材料离开仓库上线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开始，经加工、装配、包装，直至完成</a:t>
            </a:r>
            <a:r>
              <a:rPr lang="zh-CN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产成品入库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这一全过程的物料在</a:t>
            </a:r>
            <a:r>
              <a:rPr lang="zh-CN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仓库与车间之间、车间之间、工序之间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每个环节的</a:t>
            </a:r>
            <a:r>
              <a:rPr lang="zh-CN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流转、移动和储存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（含停滞、等待）和与之有关的物流活动，它贯穿了整个生产过程的始终，实际上</a:t>
            </a:r>
            <a:r>
              <a:rPr lang="zh-CN" altLang="zh-CN" sz="20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已构成了生产过程的一部分</a:t>
            </a:r>
            <a:r>
              <a:rPr lang="zh-CN" altLang="zh-CN" sz="20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标题 1"/>
          <p:cNvSpPr>
            <a:spLocks noGrp="1"/>
          </p:cNvSpPr>
          <p:nvPr>
            <p:ph type="title"/>
          </p:nvPr>
        </p:nvSpPr>
        <p:spPr>
          <a:xfrm>
            <a:off x="1439466" y="123825"/>
            <a:ext cx="6172200" cy="76081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生产物流的概念和内涵</a:t>
            </a:r>
          </a:p>
        </p:txBody>
      </p:sp>
      <p:pic>
        <p:nvPicPr>
          <p:cNvPr id="4" name="Picture 2" descr="6-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249742" y="864564"/>
            <a:ext cx="5130570" cy="3867913"/>
          </a:xfrm>
        </p:spPr>
      </p:pic>
      <p:sp>
        <p:nvSpPr>
          <p:cNvPr id="83972" name="Rectangle 3"/>
          <p:cNvSpPr>
            <a:spLocks noChangeArrowheads="1"/>
          </p:cNvSpPr>
          <p:nvPr/>
        </p:nvSpPr>
        <p:spPr bwMode="auto">
          <a:xfrm>
            <a:off x="1601391" y="1482819"/>
            <a:ext cx="378619" cy="2631490"/>
          </a:xfrm>
          <a:prstGeom prst="rect">
            <a:avLst/>
          </a:prstGeo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企业生产物流的基本活动</a:t>
            </a:r>
          </a:p>
        </p:txBody>
      </p:sp>
      <p:sp>
        <p:nvSpPr>
          <p:cNvPr id="83974" name="灯片编号占位符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D6A2021-28AF-4A38-99B3-67378AFE21AD}" type="slidenum">
              <a:rPr lang="en-US" altLang="zh-CN">
                <a:solidFill>
                  <a:srgbClr val="898989"/>
                </a:solidFill>
              </a:rPr>
              <a:pPr eaLnBrk="1" hangingPunct="1"/>
              <a:t>14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灯片编号占位符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060A53B-CA0E-4C2D-8377-6ADF15792A20}" type="slidenum">
              <a:rPr lang="en-US" altLang="zh-CN">
                <a:solidFill>
                  <a:srgbClr val="898989"/>
                </a:solidFill>
              </a:rPr>
              <a:pPr eaLnBrk="1" hangingPunct="1"/>
              <a:t>15</a:t>
            </a:fld>
            <a:endParaRPr lang="en-US" altLang="zh-CN">
              <a:solidFill>
                <a:srgbClr val="898989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057" y="907256"/>
            <a:ext cx="3942160" cy="3835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15704" y="1085850"/>
            <a:ext cx="326231" cy="263149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 defTabSz="685800">
              <a:defRPr/>
            </a:pPr>
            <a:r>
              <a:rPr lang="zh-CN" altLang="en-US" sz="15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生产</a:t>
            </a:r>
            <a:r>
              <a:rPr lang="zh-CN" altLang="en-US" sz="15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制造</a:t>
            </a:r>
            <a:r>
              <a:rPr lang="zh-CN" altLang="en-US" sz="15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企业物流结构图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577704" y="1563291"/>
            <a:ext cx="4374356" cy="111799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84999" name="标题 1"/>
          <p:cNvSpPr txBox="1">
            <a:spLocks/>
          </p:cNvSpPr>
          <p:nvPr/>
        </p:nvSpPr>
        <p:spPr bwMode="auto">
          <a:xfrm>
            <a:off x="1494235" y="225028"/>
            <a:ext cx="6172200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27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物流的概念和内涵</a:t>
            </a:r>
          </a:p>
        </p:txBody>
      </p:sp>
    </p:spTree>
    <p:extLst>
      <p:ext uri="{BB962C8B-B14F-4D97-AF65-F5344CB8AC3E}">
        <p14:creationId xmlns:p14="http://schemas.microsoft.com/office/powerpoint/2010/main" val="322499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4"/>
          <p:cNvSpPr>
            <a:spLocks noGrp="1" noChangeArrowheads="1"/>
          </p:cNvSpPr>
          <p:nvPr>
            <p:ph idx="1"/>
          </p:nvPr>
        </p:nvSpPr>
        <p:spPr>
          <a:xfrm>
            <a:off x="1601391" y="1059657"/>
            <a:ext cx="6176963" cy="864394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zh-CN" altLang="en-US" sz="2100" b="1">
                <a:solidFill>
                  <a:srgbClr val="000000"/>
                </a:solidFill>
              </a:rPr>
              <a:t>思考：</a:t>
            </a:r>
            <a:endParaRPr lang="en-US" altLang="zh-CN" sz="2100" b="1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r>
              <a:rPr lang="en-US" altLang="zh-CN" sz="2100" b="1">
                <a:solidFill>
                  <a:srgbClr val="000000"/>
                </a:solidFill>
              </a:rPr>
              <a:t>      </a:t>
            </a:r>
            <a:r>
              <a:rPr lang="zh-CN" altLang="en-US" sz="2100" b="1">
                <a:solidFill>
                  <a:srgbClr val="0000FF"/>
                </a:solidFill>
              </a:rPr>
              <a:t>企业生产物流系统与生产系统的关系？</a:t>
            </a:r>
          </a:p>
        </p:txBody>
      </p:sp>
      <p:pic>
        <p:nvPicPr>
          <p:cNvPr id="88067" name="Picture 6" descr="3278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544" y="3486150"/>
            <a:ext cx="2620566" cy="144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标题 1"/>
          <p:cNvSpPr txBox="1">
            <a:spLocks/>
          </p:cNvSpPr>
          <p:nvPr/>
        </p:nvSpPr>
        <p:spPr bwMode="auto">
          <a:xfrm>
            <a:off x="755576" y="296467"/>
            <a:ext cx="6172200" cy="691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2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四、</a:t>
            </a:r>
            <a:r>
              <a:rPr lang="zh-CN" altLang="zh-CN" sz="2800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生产物流与生产的关系</a:t>
            </a:r>
            <a:endParaRPr lang="zh-CN" altLang="en-US" sz="2800" b="1" dirty="0">
              <a:solidFill>
                <a:srgbClr val="0474B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016" name="矩形 5"/>
          <p:cNvSpPr>
            <a:spLocks noChangeArrowheads="1"/>
          </p:cNvSpPr>
          <p:nvPr/>
        </p:nvSpPr>
        <p:spPr bwMode="auto">
          <a:xfrm>
            <a:off x="1601391" y="1995488"/>
            <a:ext cx="5941219" cy="163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加工活动</a:t>
            </a:r>
            <a:r>
              <a:rPr lang="zh-CN" altLang="zh-CN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物流活动</a:t>
            </a:r>
            <a:r>
              <a:rPr lang="zh-CN" altLang="zh-CN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是生产系统的两个支柱</a:t>
            </a:r>
            <a:r>
              <a:rPr lang="zh-CN" altLang="en-US" sz="21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。生产物流是企业物流的核心，是企业生产的重要组成部分，对企业生产有着重要的影响。</a:t>
            </a:r>
            <a:endParaRPr lang="en-US" altLang="zh-CN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srgbClr val="000000"/>
              </a:solidFill>
              <a:latin typeface="Cambria" panose="02040503050406030204" pitchFamily="18" charset="0"/>
              <a:ea typeface="华文楷体" panose="02010600040101010101" pitchFamily="2" charset="-122"/>
            </a:endParaRPr>
          </a:p>
        </p:txBody>
      </p:sp>
      <p:sp>
        <p:nvSpPr>
          <p:cNvPr id="88071" name="灯片编号占位符 5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34123F6-DA58-4E44-A175-8E59A80554AF}" type="slidenum">
              <a:rPr lang="en-US" altLang="zh-CN">
                <a:solidFill>
                  <a:srgbClr val="898989"/>
                </a:solidFill>
              </a:rPr>
              <a:pPr eaLnBrk="1" hangingPunct="1"/>
              <a:t>16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9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indent="-257175" algn="l" defTabSz="913765" eaLnBrk="1" hangingPunct="1"/>
            <a:r>
              <a:rPr lang="zh-CN" altLang="en-US" sz="2800" kern="1200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四、生产物流与生产的关系</a:t>
            </a:r>
          </a:p>
        </p:txBody>
      </p:sp>
      <p:sp>
        <p:nvSpPr>
          <p:cNvPr id="901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800" b="1"/>
              <a:t>       生产物流与生产的关系，如同人体中</a:t>
            </a:r>
            <a:r>
              <a:rPr lang="zh-CN" altLang="en-US" sz="1800" b="1">
                <a:solidFill>
                  <a:srgbClr val="FF0000"/>
                </a:solidFill>
              </a:rPr>
              <a:t>血液循环系统</a:t>
            </a:r>
            <a:r>
              <a:rPr lang="zh-CN" altLang="en-US" sz="1800" b="1"/>
              <a:t>与</a:t>
            </a:r>
            <a:r>
              <a:rPr lang="zh-CN" altLang="en-US" sz="1800" b="1">
                <a:solidFill>
                  <a:srgbClr val="FF0000"/>
                </a:solidFill>
              </a:rPr>
              <a:t>器官</a:t>
            </a:r>
            <a:r>
              <a:rPr lang="zh-CN" altLang="en-US" sz="1800" b="1"/>
              <a:t>的关系一样，生产物流系统就如同生产中的血液循环系统，因此，生产物流既是生产制造各环节组成的有机整体的</a:t>
            </a:r>
            <a:r>
              <a:rPr lang="zh-CN" altLang="en-US" sz="1800" b="1">
                <a:solidFill>
                  <a:srgbClr val="FF0000"/>
                </a:solidFill>
              </a:rPr>
              <a:t>纽带</a:t>
            </a:r>
            <a:r>
              <a:rPr lang="zh-CN" altLang="en-US" sz="1800" b="1"/>
              <a:t>，又是生产维持延续的</a:t>
            </a:r>
            <a:r>
              <a:rPr lang="zh-CN" altLang="en-US" sz="1800" b="1">
                <a:solidFill>
                  <a:srgbClr val="FF0000"/>
                </a:solidFill>
              </a:rPr>
              <a:t>基础</a:t>
            </a:r>
            <a:r>
              <a:rPr lang="zh-CN" altLang="en-US" sz="1800" b="1"/>
              <a:t>。随着生产制造过程的智能化、数字化、自动化、柔性化程度越来越高，以及物联网、人工智能、机器人技术和大数据的迅猛发展，生产物流系统也将向可视化、可感知、可调节的智慧物流发展。</a:t>
            </a:r>
          </a:p>
        </p:txBody>
      </p:sp>
      <p:sp>
        <p:nvSpPr>
          <p:cNvPr id="90117" name="灯片编号占位符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F4A27B7-71C0-4A32-B2C0-6B28B0840217}" type="slidenum">
              <a:rPr lang="en-US" altLang="zh-CN">
                <a:solidFill>
                  <a:srgbClr val="898989"/>
                </a:solidFill>
              </a:rPr>
              <a:pPr eaLnBrk="1" hangingPunct="1"/>
              <a:t>17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9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标题 1"/>
          <p:cNvSpPr>
            <a:spLocks noGrp="1"/>
          </p:cNvSpPr>
          <p:nvPr>
            <p:ph type="title"/>
          </p:nvPr>
        </p:nvSpPr>
        <p:spPr>
          <a:xfrm>
            <a:off x="704850" y="130373"/>
            <a:ext cx="6172200" cy="756047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五、生产物流的主要影响因素 </a:t>
            </a: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193506" y="2120504"/>
            <a:ext cx="1215629" cy="291584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880247" y="2120504"/>
            <a:ext cx="1208484" cy="291584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2618185" y="2120504"/>
            <a:ext cx="1172765" cy="291584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1338262" y="2120504"/>
            <a:ext cx="1215629" cy="291584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191" name="Rectangle 30"/>
          <p:cNvSpPr>
            <a:spLocks noChangeArrowheads="1"/>
          </p:cNvSpPr>
          <p:nvPr/>
        </p:nvSpPr>
        <p:spPr bwMode="gray">
          <a:xfrm>
            <a:off x="1671638" y="1269206"/>
            <a:ext cx="87716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生产类型</a:t>
            </a:r>
          </a:p>
        </p:txBody>
      </p:sp>
      <p:sp>
        <p:nvSpPr>
          <p:cNvPr id="93192" name="Rectangle 32"/>
          <p:cNvSpPr>
            <a:spLocks noChangeArrowheads="1"/>
          </p:cNvSpPr>
          <p:nvPr/>
        </p:nvSpPr>
        <p:spPr bwMode="gray">
          <a:xfrm>
            <a:off x="4105275" y="1131094"/>
            <a:ext cx="105028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专业化与</a:t>
            </a:r>
          </a:p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协作化水平</a:t>
            </a: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1338263" y="2174081"/>
            <a:ext cx="125730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生产类型是生产的产品品种、产量和专业化程度在企业生产系统技术、组织和经济效果等方面的综合表现，</a:t>
            </a:r>
            <a:r>
              <a:rPr lang="zh-CN" altLang="en-US" sz="135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是影响生产物流的主要因素。</a:t>
            </a:r>
          </a:p>
        </p:txBody>
      </p:sp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2595563" y="2183607"/>
            <a:ext cx="1257300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生产规模越大，则生产</a:t>
            </a:r>
            <a:r>
              <a:rPr lang="zh-CN" altLang="en-US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物流的构成</a:t>
            </a: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越复杂，物流量越大；生产规模越小，一般其生产</a:t>
            </a:r>
            <a:r>
              <a:rPr lang="zh-CN" altLang="en-US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物流的构成</a:t>
            </a: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也越简单，物流量就越小</a:t>
            </a:r>
            <a:r>
              <a:rPr lang="zh-CN" altLang="en-US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5151835" y="2240757"/>
            <a:ext cx="1257300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企业专业化与协作化水平</a:t>
            </a:r>
            <a:r>
              <a:rPr lang="zh-CN" altLang="zh-CN" sz="135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</a:t>
            </a: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，所需的原材料的品种也随之增加，</a:t>
            </a:r>
            <a:r>
              <a:rPr lang="zh-CN" altLang="zh-CN" sz="135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物料流程更复杂且会延长</a:t>
            </a: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；否则</a:t>
            </a:r>
            <a:r>
              <a:rPr lang="zh-CN" altLang="en-US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企业的物流流程就会缩短。</a:t>
            </a:r>
          </a:p>
        </p:txBody>
      </p:sp>
      <p:sp>
        <p:nvSpPr>
          <p:cNvPr id="35" name="Rectangle 40"/>
          <p:cNvSpPr>
            <a:spLocks noChangeArrowheads="1"/>
          </p:cNvSpPr>
          <p:nvPr/>
        </p:nvSpPr>
        <p:spPr bwMode="auto">
          <a:xfrm>
            <a:off x="6502004" y="2253854"/>
            <a:ext cx="1257300" cy="196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企业技术水平、管理能力强，就可采用先进的生产设备和工艺，易于提高产品质量，降低物资消耗，</a:t>
            </a:r>
            <a:r>
              <a:rPr lang="zh-CN" altLang="zh-CN" sz="135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生产物流系统易于实现</a:t>
            </a:r>
            <a:r>
              <a:rPr lang="zh-CN" altLang="en-US" sz="135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36" name="图示 35"/>
          <p:cNvGraphicFramePr/>
          <p:nvPr>
            <p:extLst>
              <p:ext uri="{D42A27DB-BD31-4B8C-83A1-F6EECF244321}">
                <p14:modId xmlns:p14="http://schemas.microsoft.com/office/powerpoint/2010/main" val="2433695106"/>
              </p:ext>
            </p:extLst>
          </p:nvPr>
        </p:nvGraphicFramePr>
        <p:xfrm>
          <a:off x="1363483" y="968348"/>
          <a:ext cx="6494579" cy="972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7" name="AutoShape 6"/>
          <p:cNvSpPr>
            <a:spLocks noChangeArrowheads="1"/>
          </p:cNvSpPr>
          <p:nvPr/>
        </p:nvSpPr>
        <p:spPr bwMode="auto">
          <a:xfrm>
            <a:off x="6502004" y="2120504"/>
            <a:ext cx="1215628" cy="291584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5" name="矩形 37"/>
          <p:cNvSpPr>
            <a:spLocks noChangeArrowheads="1"/>
          </p:cNvSpPr>
          <p:nvPr/>
        </p:nvSpPr>
        <p:spPr bwMode="auto">
          <a:xfrm>
            <a:off x="3976688" y="2193132"/>
            <a:ext cx="102631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zh-CN" sz="135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一般来说，生产工艺越复杂，则对生产物流的要求和限制也越多。</a:t>
            </a:r>
            <a:endParaRPr lang="zh-CN" altLang="en-US" sz="135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50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2" grpId="0"/>
      <p:bldP spid="33" grpId="0"/>
      <p:bldP spid="34" grpId="0"/>
      <p:bldP spid="35" grpId="0"/>
      <p:bldP spid="37" grpId="0" animBg="1"/>
      <p:bldP spid="460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7703" y="284998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六、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物料需求计划（MRP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）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915670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（一）物料需求计划的概念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2095" y="1466850"/>
            <a:ext cx="839787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物料需求计划是指库存资源的管理，做到在需要的时候所有的物料都能整齐配备。而在不需要的时候，又不积压，从而达到既降低库存，又不出现物料短缺的目的</a:t>
            </a: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企业根据</a:t>
            </a:r>
            <a:r>
              <a:rPr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市场需求</a:t>
            </a:r>
            <a:r>
              <a:rPr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制订</a:t>
            </a:r>
            <a:r>
              <a:rPr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营销计划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后，生产系统必须按期交付出产成品，由此倒推产生了</a:t>
            </a:r>
            <a:r>
              <a:rPr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主生产进度计划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，再根据产品结构各层次物品的</a:t>
            </a:r>
            <a:r>
              <a:rPr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从属和数量关系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逐次求出各个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物料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</a:rPr>
              <a:t>下达计划时间的先后顺序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，这就是物料需求计划。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026063"/>
            <a:ext cx="8875464" cy="390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1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、条码技术</a:t>
            </a:r>
            <a:endParaRPr lang="en-US" altLang="zh-CN" sz="2000" b="1" spc="113" dirty="0" smtClean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2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、射频识别技术</a:t>
            </a:r>
            <a:endParaRPr lang="zh-CN" altLang="en-US" sz="2000" b="1" spc="113" dirty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3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、电子数据交换技术</a:t>
            </a:r>
            <a:endParaRPr lang="en-US" altLang="zh-CN" sz="2000" b="1" spc="113" dirty="0" smtClean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4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、全球定位系统</a:t>
            </a:r>
            <a:endParaRPr lang="en-US" altLang="zh-CN" sz="2000" b="1" spc="113" dirty="0" smtClean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5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、地理信息系统</a:t>
            </a:r>
            <a:endParaRPr lang="en-US" altLang="zh-CN" sz="2000" b="1" spc="113" dirty="0" smtClean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6</a:t>
            </a:r>
            <a:r>
              <a:rPr lang="zh-CN" altLang="en-US" sz="2000" b="1" spc="113" dirty="0" smtClean="0">
                <a:solidFill>
                  <a:prstClr val="black"/>
                </a:solidFill>
                <a:latin typeface="Arial"/>
                <a:ea typeface="微软雅黑"/>
              </a:rPr>
              <a:t>、物联网技术</a:t>
            </a:r>
            <a:endParaRPr lang="en-US" altLang="zh-CN" sz="2000" b="1" spc="113" dirty="0">
              <a:solidFill>
                <a:prstClr val="black"/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19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六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物料需求计划（MRP）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915670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（二）MRP的特点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5650" y="1468755"/>
            <a:ext cx="339280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1.需求的相关性</a:t>
            </a:r>
          </a:p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2.需求的确定性</a:t>
            </a:r>
          </a:p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3.计划的复杂性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3850" y="2859405"/>
            <a:ext cx="256603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（三）MRP的优越性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3310890"/>
            <a:ext cx="40830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1.有利于降低库存，节约库存费用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2.有利于提高企业管理能力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七、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准时制生产（JIT生产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）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915670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（一）准时制生产的含义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468755"/>
            <a:ext cx="84842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准时制生产是指在必要的时间，按需要的量，生产所需的产品。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必要的零件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</a:t>
            </a:r>
            <a:r>
              <a:rPr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必要的数量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必要的时间内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送到生产线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，并且将所需要的零件，只以所需的数量，只在</a:t>
            </a:r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正好需要的时间内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送到生产线，这就是准时制生产。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将它是为适应消费需要多样化、个性化而建立的生产体系及为此生产体系服务的物流体系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七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准时制生产（JIT生产） 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915670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（二）准时制生产的意义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468755"/>
            <a:ext cx="848423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在生产系统中，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</a:rPr>
              <a:t>任何两个相邻工序之间都是供需关系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。按照传统的生产计划组织生产，物料根据</a:t>
            </a:r>
            <a:r>
              <a:rPr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预定的计划时间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由需求方逐个工序流动，需求方将上一工序送来的物料进一步加工。需求方接受物料完全是被动的，物料可能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</a:rPr>
              <a:t>提前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</a:rPr>
              <a:t>延迟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</a:rPr>
              <a:t>到达，延迟到达将使生产中断，提前到达将导致库存量上升，占用过多的流动资金。因此准时制生产是很重要的。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七、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准时制生产（JIT生产） 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095" y="843280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（三）准时制生产的目标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95" y="843280"/>
            <a:ext cx="6204585" cy="413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83368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sz="20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一）精益生产</a:t>
            </a:r>
            <a:r>
              <a:rPr 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(LP</a:t>
            </a:r>
            <a:endParaRPr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1432560"/>
            <a:ext cx="848423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精益生产的概念</a:t>
            </a: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精益生产是美国麻省理工学院在研究</a:t>
            </a:r>
            <a:r>
              <a:rPr 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file"/>
              </a:rPr>
              <a:t>丰田生产方式</a:t>
            </a:r>
            <a:r>
              <a:rPr 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的基础上提出的，它是准时制生产的进一步提高。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精益生产是为力求最小的投入获得最大的产值，以最快的速度进行设计和生产，无休止的降低成本，追求消灭残次品，追求零库存，追求全面、高效、灵活、优质的服务。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（一）精益生产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1203325"/>
            <a:ext cx="84842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精益生产的特点</a:t>
            </a: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精益生产的特点是追求</a:t>
            </a:r>
            <a:r>
              <a:rPr 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尽善尽美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，虽然在现实中几乎不可能达到这种理想的完美状态，但是不间断的追求而产生的效果是惊人的。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精益生产的原则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）实行团队作业方式，强调集体协作精神；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（2）各部门、各生产环节之间必须有良好的交流；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（3）更有效地利用资源和更大程度地消除浪费；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（4）永不满足现状，不间断地对生产过程进行改进或改善。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（二）敏捷制造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219200"/>
            <a:ext cx="848423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由于准时制生产和精益生产在美国取得了明显的效益，美国制造业认为：仅在市场竞争中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降低成本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提高产品质量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是不够的，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缩短产品开发周期、加快产品更新换代，从产品的质量、价格、服务、时间上取得竞争力。</a:t>
            </a: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1.敏捷制造的概念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敏捷制造是指制造系统在满足低成本和高质量的同时，能够对多变的市场需求做出快速的反应。这里说的敏捷性，是指企业对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市场变化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技术发展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社会环境变化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做出反应的速度和能力。</a:t>
            </a: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（二）敏捷制造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219200"/>
            <a:ext cx="848423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2.企业敏捷制造能力的体现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（1）快速反应能力：根据市场变化做出判断与预测，并作出正确反应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（2）竞争力：企业具有一定的生产能力、工作效率以及有效参与竞争所需的技能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（3）灵活性：以同样的人员与设备生产不同的产品或实现不同目标的能力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（4）快速性：以短时间（最短产品开发周期、最短生产周期、准时供货等）执行任务的能力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（二）敏捷制造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275080"/>
            <a:ext cx="8484235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3.敏捷制造的主要特点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重视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，看重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上的竞争意义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4.敏捷制造企业的战略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（1）以客户为中心，以用户为上帝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）通过合作增强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竞争能力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）具有灵活重组的能力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）重视人才培养和信息交流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1275080"/>
            <a:ext cx="84842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企业资源计划的概念</a:t>
            </a:r>
          </a:p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企业资源计划（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）是指建立在信息技术基础上，以系统化的管理思想，为企业决策层以及员工提供决策运行手段的管理平台。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ERP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系统集信息技术与先进的管理思想于一体，成为现代企业的运行模式，反映时代对企业合理调配资源，最大化的创造社会财富的要求，成为企业在信息时代生存、发展的基石。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）企业资源与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）信息技术对资源管理的作用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）调整和运用企业资源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88224" y="632434"/>
            <a:ext cx="2099786" cy="412333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51920" y="2075021"/>
            <a:ext cx="4487366" cy="123303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学习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</a:t>
            </a: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三：企业物流与第三方物流</a:t>
            </a:r>
          </a:p>
        </p:txBody>
      </p:sp>
    </p:spTree>
    <p:extLst>
      <p:ext uri="{BB962C8B-B14F-4D97-AF65-F5344CB8AC3E}">
        <p14:creationId xmlns:p14="http://schemas.microsoft.com/office/powerpoint/2010/main" val="71624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1059815"/>
            <a:ext cx="444500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2.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信息技术的发展阶段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MIS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（管理信息系统）阶段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：企业信息管理系统主要是记录大量原始数据，支持查询、汇总工作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MRP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（物料需求计划）阶段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：该系统对产品构成进行管理，借助计算机的运算能力，根据客户订单、物料库存、产品构成等计算物料需求计划，实现减少库存、优化库存的管理目标。（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开环、闭环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5" name="图片 4" descr="MX31_`6`64A(V$3555IO2{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47470"/>
            <a:ext cx="4210050" cy="327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pic>
        <p:nvPicPr>
          <p:cNvPr id="2" name="图片 1" descr="0JLNZ%66}3OBVODXUQ1B`QQ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775" y="901700"/>
            <a:ext cx="4982210" cy="385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1059815"/>
            <a:ext cx="85375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信息技术的发展阶段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MRPII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（制造资源计划）阶段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</a:t>
            </a: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MRP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管理系统的基础上，增加了对生产中心、加工工时、生产能力等方面的管理，以实现计算机进行生产排程的功能，这种管理系统已能动态检查到产、供、销的全部生产过程。</a:t>
            </a:r>
          </a:p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闭环MRP系统的出现，使生产子系统得到了统一。但生产管理只是企业管理的一方面，它仅涉及物流，而与物流密切相关的还有资金流。在许多企业中是由财会人员另行管理的，这就造成了数据的重复录入与存贮，甚至造成数据的不一致性。</a:t>
            </a:r>
          </a:p>
          <a:p>
            <a:pPr>
              <a:lnSpc>
                <a:spcPct val="150000"/>
              </a:lnSpc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八十年代，人们把生产、财务、销售、工程技术、采购等各个子系统集成为一个一体化的系统，并称为制造资源计划，为了区别物料需求计划记为MRP Ⅱ。</a:t>
            </a: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1059815"/>
            <a:ext cx="8598535" cy="30008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信息技术的发展阶段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（企业资源计划）阶段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：进入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阶段以后，以计算机为核心的企业级的管理系统更为成熟，增加了包括财务预测、生产能力、资源调整等方面的功能，配合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JIT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管理、全面质量管理和生产资源调度管理及辅助决策的功能，成为企业进行生产管理及决策的平台工具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企业物流与供应链管理的学习中，融入团队协作和供应链共赢的理念。通过案例分析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企业间合作的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重要性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，团队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合作精神和共赢意识。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八、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现代制造系统与生产物流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950" y="699135"/>
            <a:ext cx="643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企业资源计划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1203960"/>
            <a:ext cx="859853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3.ERP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系统导入的效果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）改变企业资源的调度空间与方法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）增加部门间的沟通与协调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）形成价值管理的生存思想，规范项目管理的运作方式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4.ERP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对未来的影响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数字化决策体系的建立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）与客户、供应商形成共同发展的生态链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）员工素质与信息化社会的企业形态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任务一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 dirty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98013" y="2409218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供应与生产物流</a:t>
            </a:r>
            <a:endParaRPr sz="4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object 4"/>
          <p:cNvSpPr/>
          <p:nvPr/>
        </p:nvSpPr>
        <p:spPr>
          <a:xfrm>
            <a:off x="326517" y="1131697"/>
            <a:ext cx="467995" cy="433070"/>
          </a:xfrm>
          <a:custGeom>
            <a:avLst/>
            <a:gdLst/>
            <a:ahLst/>
            <a:cxnLst/>
            <a:rect l="l" t="t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8316" y="2503866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90" y="915035"/>
            <a:ext cx="6026150" cy="15004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知识目标：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了解供应物流的内涵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）了解准时制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采购的含义、策略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理解生产物流的内涵与影响因素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70391" y="2573709"/>
            <a:ext cx="5309128" cy="9387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掌握精益生产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的生产方式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object 6"/>
          <p:cNvSpPr/>
          <p:nvPr/>
        </p:nvSpPr>
        <p:spPr>
          <a:xfrm>
            <a:off x="311689" y="3527949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352" y="3484650"/>
            <a:ext cx="7056034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27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树立节约的意识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12160" y="1504505"/>
            <a:ext cx="26524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准时制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生产的目标</a:t>
            </a:r>
            <a:endParaRPr lang="en-US" altLang="zh-CN" sz="2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精益生产</a:t>
            </a:r>
          </a:p>
        </p:txBody>
      </p:sp>
    </p:spTree>
    <p:extLst>
      <p:ext uri="{BB962C8B-B14F-4D97-AF65-F5344CB8AC3E}">
        <p14:creationId xmlns:p14="http://schemas.microsoft.com/office/powerpoint/2010/main" val="21017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本节课学习大纲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970" y="915670"/>
            <a:ext cx="6522720" cy="2222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sz="2800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学习情境3：</a:t>
            </a:r>
            <a:r>
              <a:rPr sz="2800" b="1" dirty="0" smtClean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企业物流与第三方物流</a:t>
            </a:r>
            <a:endParaRPr sz="2800" b="1" dirty="0">
              <a:solidFill>
                <a:srgbClr val="0474B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en-US" altLang="zh-CN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供应与生产</a:t>
            </a:r>
            <a:r>
              <a:rPr lang="zh-CN" altLang="en-US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物流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en-US" altLang="zh-CN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 altLang="en-US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销售与回收物流</a:t>
            </a:r>
            <a:endParaRPr lang="en-US" altLang="zh-CN" sz="2400" b="1" dirty="0" smtClean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任务</a:t>
            </a:r>
            <a:r>
              <a:rPr lang="en-US" altLang="zh-CN" sz="24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 </a:t>
            </a:r>
            <a:r>
              <a:rPr lang="zh-CN" altLang="en-US" sz="24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第三方物流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一、供应物流的含义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550" y="1564005"/>
            <a:ext cx="5387340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供应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物流是指企业生产所需的一切生产资料的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采购、进货运输、仓储、库存管理、用料管理和供料管理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5723890" y="1419860"/>
            <a:ext cx="2943860" cy="31108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二</a:t>
              </a:r>
              <a:r>
                <a:rPr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准时制采购（JIT采购）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895" y="843280"/>
            <a:ext cx="8141970" cy="1751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sz="2000" b="1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一）准时制采购的概念</a:t>
            </a:r>
            <a:endParaRPr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准时制采购是企业内部准时制系统的延伸，是实施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准时制生产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经营的必然要求和前提条件，是一种理想的物资采购方式。它的极限目标是原材料和外购件的库存为零、缺陷为零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二</a:t>
              </a:r>
              <a:r>
                <a:rPr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</a:t>
              </a:r>
              <a:r>
                <a:rPr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准时制采购（JIT采购）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295" y="843280"/>
            <a:ext cx="8525510" cy="346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sz="2000" b="1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二）准时制采购的策略</a:t>
            </a:r>
            <a:endParaRPr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小批量采购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小批量采购减少和消除了原材料及外购件的库存，但会使送货频率增加，从而引起运输费用的上升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保证采购的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合理选择供货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</a:t>
            </a:r>
            <a:endParaRPr lang="en-US" altLang="zh-CN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考虑因素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有：产品质量、交货期、价格、技术能力、应变能力、批量柔性、交货期与价格的均衡、批量与价格的均衡、地理位置等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(4)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可靠的送货和特定的包装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2566</Words>
  <Application>Microsoft Office PowerPoint</Application>
  <PresentationFormat>全屏显示(16:9)</PresentationFormat>
  <Paragraphs>185</Paragraphs>
  <Slides>34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34</vt:i4>
      </vt:variant>
    </vt:vector>
  </HeadingPairs>
  <TitlesOfParts>
    <vt:vector size="58" baseType="lpstr">
      <vt:lpstr>Bosch Office Sans</vt:lpstr>
      <vt:lpstr>黑体</vt:lpstr>
      <vt:lpstr>华文楷体</vt:lpstr>
      <vt:lpstr>宋体</vt:lpstr>
      <vt:lpstr>微软雅黑</vt:lpstr>
      <vt:lpstr>微软雅黑 Light</vt:lpstr>
      <vt:lpstr>Arial</vt:lpstr>
      <vt:lpstr>Calibri</vt:lpstr>
      <vt:lpstr>Cambria</vt:lpstr>
      <vt:lpstr>Times New Roman</vt:lpstr>
      <vt:lpstr>Wingdings</vt:lpstr>
      <vt:lpstr>Wingdings 2</vt:lpstr>
      <vt:lpstr>Wingdings 3</vt:lpstr>
      <vt:lpstr>Office 主题​​</vt:lpstr>
      <vt:lpstr>Bosch</vt:lpstr>
      <vt:lpstr>1_Bosch</vt:lpstr>
      <vt:lpstr>5_Office Theme</vt:lpstr>
      <vt:lpstr>Office Theme</vt:lpstr>
      <vt:lpstr>2_Office Theme</vt:lpstr>
      <vt:lpstr>1_Office 主题​​</vt:lpstr>
      <vt:lpstr>3_Office 主题​​</vt:lpstr>
      <vt:lpstr>4_Office 主题​​</vt:lpstr>
      <vt:lpstr>5_Office 主题​​</vt:lpstr>
      <vt:lpstr>2_Office 主题​​</vt:lpstr>
      <vt:lpstr>PowerPoint 演示文稿</vt:lpstr>
      <vt:lpstr>PowerPoint 演示文稿</vt:lpstr>
      <vt:lpstr>PowerPoint 演示文稿</vt:lpstr>
      <vt:lpstr>任务一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现场物流全数据化管理</vt:lpstr>
      <vt:lpstr>PowerPoint 演示文稿</vt:lpstr>
      <vt:lpstr>PowerPoint 演示文稿</vt:lpstr>
      <vt:lpstr>生产物流的概念和内涵</vt:lpstr>
      <vt:lpstr>PowerPoint 演示文稿</vt:lpstr>
      <vt:lpstr>PowerPoint 演示文稿</vt:lpstr>
      <vt:lpstr>四、生产物流与生产的关系</vt:lpstr>
      <vt:lpstr>五、生产物流的主要影响因素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nsq15050797017@outlook.com</dc:creator>
  <cp:lastModifiedBy>AutoBVT</cp:lastModifiedBy>
  <cp:revision>634</cp:revision>
  <dcterms:created xsi:type="dcterms:W3CDTF">2020-05-27T12:17:00Z</dcterms:created>
  <dcterms:modified xsi:type="dcterms:W3CDTF">2025-08-23T02:13:12Z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157700F2AF8941F386043FF74975DD27</vt:lpwstr>
  </property>
</Properties>
</file>